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9" r:id="rId5"/>
    <p:sldId id="261" r:id="rId6"/>
    <p:sldId id="260" r:id="rId7"/>
    <p:sldId id="264" r:id="rId8"/>
    <p:sldId id="265" r:id="rId9"/>
    <p:sldId id="266" r:id="rId10"/>
    <p:sldId id="267" r:id="rId11"/>
    <p:sldId id="268" r:id="rId12"/>
    <p:sldId id="269" r:id="rId13"/>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46" d="100"/>
          <a:sy n="46" d="100"/>
        </p:scale>
        <p:origin x="7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sl-SI"/>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sl-SI"/>
          </a:p>
        </p:txBody>
      </p:sp>
      <p:sp>
        <p:nvSpPr>
          <p:cNvPr id="4" name="Označba mesta datuma 3"/>
          <p:cNvSpPr>
            <a:spLocks noGrp="1"/>
          </p:cNvSpPr>
          <p:nvPr>
            <p:ph type="dt" sz="half" idx="10"/>
          </p:nvPr>
        </p:nvSpPr>
        <p:spPr/>
        <p:txBody>
          <a:bodyPr/>
          <a:lstStyle/>
          <a:p>
            <a:fld id="{E59BD48D-6FE0-4C42-8E5F-97B3FD6795FE}" type="datetimeFigureOut">
              <a:rPr lang="sl-SI" smtClean="0"/>
              <a:t>16. 03. 2020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A3849C3E-A2B4-4699-9CAB-83C49BCD84D8}" type="slidenum">
              <a:rPr lang="sl-SI" smtClean="0"/>
              <a:t>‹#›</a:t>
            </a:fld>
            <a:endParaRPr lang="sl-SI"/>
          </a:p>
        </p:txBody>
      </p:sp>
    </p:spTree>
    <p:extLst>
      <p:ext uri="{BB962C8B-B14F-4D97-AF65-F5344CB8AC3E}">
        <p14:creationId xmlns:p14="http://schemas.microsoft.com/office/powerpoint/2010/main" val="2263083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E59BD48D-6FE0-4C42-8E5F-97B3FD6795FE}" type="datetimeFigureOut">
              <a:rPr lang="sl-SI" smtClean="0"/>
              <a:t>16. 03. 2020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A3849C3E-A2B4-4699-9CAB-83C49BCD84D8}" type="slidenum">
              <a:rPr lang="sl-SI" smtClean="0"/>
              <a:t>‹#›</a:t>
            </a:fld>
            <a:endParaRPr lang="sl-SI"/>
          </a:p>
        </p:txBody>
      </p:sp>
    </p:spTree>
    <p:extLst>
      <p:ext uri="{BB962C8B-B14F-4D97-AF65-F5344CB8AC3E}">
        <p14:creationId xmlns:p14="http://schemas.microsoft.com/office/powerpoint/2010/main" val="3293940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sl-SI"/>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E59BD48D-6FE0-4C42-8E5F-97B3FD6795FE}" type="datetimeFigureOut">
              <a:rPr lang="sl-SI" smtClean="0"/>
              <a:t>16. 03. 2020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A3849C3E-A2B4-4699-9CAB-83C49BCD84D8}" type="slidenum">
              <a:rPr lang="sl-SI" smtClean="0"/>
              <a:t>‹#›</a:t>
            </a:fld>
            <a:endParaRPr lang="sl-SI"/>
          </a:p>
        </p:txBody>
      </p:sp>
    </p:spTree>
    <p:extLst>
      <p:ext uri="{BB962C8B-B14F-4D97-AF65-F5344CB8AC3E}">
        <p14:creationId xmlns:p14="http://schemas.microsoft.com/office/powerpoint/2010/main" val="1707675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E59BD48D-6FE0-4C42-8E5F-97B3FD6795FE}" type="datetimeFigureOut">
              <a:rPr lang="sl-SI" smtClean="0"/>
              <a:t>16. 03. 2020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A3849C3E-A2B4-4699-9CAB-83C49BCD84D8}" type="slidenum">
              <a:rPr lang="sl-SI" smtClean="0"/>
              <a:t>‹#›</a:t>
            </a:fld>
            <a:endParaRPr lang="sl-SI"/>
          </a:p>
        </p:txBody>
      </p:sp>
    </p:spTree>
    <p:extLst>
      <p:ext uri="{BB962C8B-B14F-4D97-AF65-F5344CB8AC3E}">
        <p14:creationId xmlns:p14="http://schemas.microsoft.com/office/powerpoint/2010/main" val="2292969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sl-SI"/>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E59BD48D-6FE0-4C42-8E5F-97B3FD6795FE}" type="datetimeFigureOut">
              <a:rPr lang="sl-SI" smtClean="0"/>
              <a:t>16. 03. 2020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A3849C3E-A2B4-4699-9CAB-83C49BCD84D8}" type="slidenum">
              <a:rPr lang="sl-SI" smtClean="0"/>
              <a:t>‹#›</a:t>
            </a:fld>
            <a:endParaRPr lang="sl-SI"/>
          </a:p>
        </p:txBody>
      </p:sp>
    </p:spTree>
    <p:extLst>
      <p:ext uri="{BB962C8B-B14F-4D97-AF65-F5344CB8AC3E}">
        <p14:creationId xmlns:p14="http://schemas.microsoft.com/office/powerpoint/2010/main" val="4226051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p:txBody>
          <a:bodyPr/>
          <a:lstStyle/>
          <a:p>
            <a:fld id="{E59BD48D-6FE0-4C42-8E5F-97B3FD6795FE}" type="datetimeFigureOut">
              <a:rPr lang="sl-SI" smtClean="0"/>
              <a:t>16. 03. 2020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A3849C3E-A2B4-4699-9CAB-83C49BCD84D8}" type="slidenum">
              <a:rPr lang="sl-SI" smtClean="0"/>
              <a:t>‹#›</a:t>
            </a:fld>
            <a:endParaRPr lang="sl-SI"/>
          </a:p>
        </p:txBody>
      </p:sp>
    </p:spTree>
    <p:extLst>
      <p:ext uri="{BB962C8B-B14F-4D97-AF65-F5344CB8AC3E}">
        <p14:creationId xmlns:p14="http://schemas.microsoft.com/office/powerpoint/2010/main" val="3331584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sl-SI"/>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značba mesta datuma 6"/>
          <p:cNvSpPr>
            <a:spLocks noGrp="1"/>
          </p:cNvSpPr>
          <p:nvPr>
            <p:ph type="dt" sz="half" idx="10"/>
          </p:nvPr>
        </p:nvSpPr>
        <p:spPr/>
        <p:txBody>
          <a:bodyPr/>
          <a:lstStyle/>
          <a:p>
            <a:fld id="{E59BD48D-6FE0-4C42-8E5F-97B3FD6795FE}" type="datetimeFigureOut">
              <a:rPr lang="sl-SI" smtClean="0"/>
              <a:t>16. 03. 2020</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A3849C3E-A2B4-4699-9CAB-83C49BCD84D8}" type="slidenum">
              <a:rPr lang="sl-SI" smtClean="0"/>
              <a:t>‹#›</a:t>
            </a:fld>
            <a:endParaRPr lang="sl-SI"/>
          </a:p>
        </p:txBody>
      </p:sp>
    </p:spTree>
    <p:extLst>
      <p:ext uri="{BB962C8B-B14F-4D97-AF65-F5344CB8AC3E}">
        <p14:creationId xmlns:p14="http://schemas.microsoft.com/office/powerpoint/2010/main" val="419714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datuma 2"/>
          <p:cNvSpPr>
            <a:spLocks noGrp="1"/>
          </p:cNvSpPr>
          <p:nvPr>
            <p:ph type="dt" sz="half" idx="10"/>
          </p:nvPr>
        </p:nvSpPr>
        <p:spPr/>
        <p:txBody>
          <a:bodyPr/>
          <a:lstStyle/>
          <a:p>
            <a:fld id="{E59BD48D-6FE0-4C42-8E5F-97B3FD6795FE}" type="datetimeFigureOut">
              <a:rPr lang="sl-SI" smtClean="0"/>
              <a:t>16. 03. 2020</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A3849C3E-A2B4-4699-9CAB-83C49BCD84D8}" type="slidenum">
              <a:rPr lang="sl-SI" smtClean="0"/>
              <a:t>‹#›</a:t>
            </a:fld>
            <a:endParaRPr lang="sl-SI"/>
          </a:p>
        </p:txBody>
      </p:sp>
    </p:spTree>
    <p:extLst>
      <p:ext uri="{BB962C8B-B14F-4D97-AF65-F5344CB8AC3E}">
        <p14:creationId xmlns:p14="http://schemas.microsoft.com/office/powerpoint/2010/main" val="420431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E59BD48D-6FE0-4C42-8E5F-97B3FD6795FE}" type="datetimeFigureOut">
              <a:rPr lang="sl-SI" smtClean="0"/>
              <a:t>16. 03. 2020</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A3849C3E-A2B4-4699-9CAB-83C49BCD84D8}" type="slidenum">
              <a:rPr lang="sl-SI" smtClean="0"/>
              <a:t>‹#›</a:t>
            </a:fld>
            <a:endParaRPr lang="sl-SI"/>
          </a:p>
        </p:txBody>
      </p:sp>
    </p:spTree>
    <p:extLst>
      <p:ext uri="{BB962C8B-B14F-4D97-AF65-F5344CB8AC3E}">
        <p14:creationId xmlns:p14="http://schemas.microsoft.com/office/powerpoint/2010/main" val="2296958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E59BD48D-6FE0-4C42-8E5F-97B3FD6795FE}" type="datetimeFigureOut">
              <a:rPr lang="sl-SI" smtClean="0"/>
              <a:t>16. 03. 2020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A3849C3E-A2B4-4699-9CAB-83C49BCD84D8}" type="slidenum">
              <a:rPr lang="sl-SI" smtClean="0"/>
              <a:t>‹#›</a:t>
            </a:fld>
            <a:endParaRPr lang="sl-SI"/>
          </a:p>
        </p:txBody>
      </p:sp>
    </p:spTree>
    <p:extLst>
      <p:ext uri="{BB962C8B-B14F-4D97-AF65-F5344CB8AC3E}">
        <p14:creationId xmlns:p14="http://schemas.microsoft.com/office/powerpoint/2010/main" val="3356374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E59BD48D-6FE0-4C42-8E5F-97B3FD6795FE}" type="datetimeFigureOut">
              <a:rPr lang="sl-SI" smtClean="0"/>
              <a:t>16. 03. 2020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A3849C3E-A2B4-4699-9CAB-83C49BCD84D8}" type="slidenum">
              <a:rPr lang="sl-SI" smtClean="0"/>
              <a:t>‹#›</a:t>
            </a:fld>
            <a:endParaRPr lang="sl-SI"/>
          </a:p>
        </p:txBody>
      </p:sp>
    </p:spTree>
    <p:extLst>
      <p:ext uri="{BB962C8B-B14F-4D97-AF65-F5344CB8AC3E}">
        <p14:creationId xmlns:p14="http://schemas.microsoft.com/office/powerpoint/2010/main" val="1813109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9BD48D-6FE0-4C42-8E5F-97B3FD6795FE}" type="datetimeFigureOut">
              <a:rPr lang="sl-SI" smtClean="0"/>
              <a:t>16. 03. 2020</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849C3E-A2B4-4699-9CAB-83C49BCD84D8}" type="slidenum">
              <a:rPr lang="sl-SI" smtClean="0"/>
              <a:t>‹#›</a:t>
            </a:fld>
            <a:endParaRPr lang="sl-SI"/>
          </a:p>
        </p:txBody>
      </p:sp>
    </p:spTree>
    <p:extLst>
      <p:ext uri="{BB962C8B-B14F-4D97-AF65-F5344CB8AC3E}">
        <p14:creationId xmlns:p14="http://schemas.microsoft.com/office/powerpoint/2010/main" val="1162876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b="1" dirty="0" smtClean="0">
                <a:solidFill>
                  <a:srgbClr val="FF0000"/>
                </a:solidFill>
                <a:latin typeface="Arial" panose="020B0604020202020204" pitchFamily="34" charset="0"/>
                <a:cs typeface="Arial" panose="020B0604020202020204" pitchFamily="34" charset="0"/>
              </a:rPr>
              <a:t>TOPLOTNI TOK</a:t>
            </a:r>
            <a:endParaRPr lang="sl-SI"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6984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t>Kaj pa stanovanjske hiše?</a:t>
            </a:r>
            <a:endParaRPr lang="sl-SI" b="1" dirty="0"/>
          </a:p>
        </p:txBody>
      </p:sp>
      <p:sp>
        <p:nvSpPr>
          <p:cNvPr id="3" name="Označba mesta vsebine 2"/>
          <p:cNvSpPr>
            <a:spLocks noGrp="1"/>
          </p:cNvSpPr>
          <p:nvPr>
            <p:ph idx="1"/>
          </p:nvPr>
        </p:nvSpPr>
        <p:spPr>
          <a:xfrm>
            <a:off x="332509" y="1825625"/>
            <a:ext cx="11554691" cy="4351338"/>
          </a:xfrm>
        </p:spPr>
        <p:txBody>
          <a:bodyPr>
            <a:normAutofit fontScale="92500"/>
          </a:bodyPr>
          <a:lstStyle/>
          <a:p>
            <a:pPr marL="0" indent="0">
              <a:buNone/>
            </a:pPr>
            <a:endParaRPr lang="sl-SI" sz="3600" dirty="0" smtClean="0"/>
          </a:p>
          <a:p>
            <a:pPr>
              <a:buFont typeface="Wingdings" panose="05000000000000000000" pitchFamily="2" charset="2"/>
              <a:buChar char="q"/>
            </a:pPr>
            <a:r>
              <a:rPr lang="sl-SI" sz="3600" dirty="0" smtClean="0"/>
              <a:t>Več toplote ko steče skozi stene iz hiše, bolj moramo ogrevati prostore in račun za gorivo je višji. </a:t>
            </a:r>
          </a:p>
          <a:p>
            <a:pPr>
              <a:buFont typeface="Wingdings" panose="05000000000000000000" pitchFamily="2" charset="2"/>
              <a:buChar char="q"/>
            </a:pPr>
            <a:r>
              <a:rPr lang="sl-SI" sz="3600" dirty="0" smtClean="0"/>
              <a:t>Za zmanjšanje stroškov ogrevanja, je potrebno zmanjšati pretok toplote skozi stene. </a:t>
            </a:r>
          </a:p>
          <a:p>
            <a:pPr>
              <a:buFont typeface="Wingdings" panose="05000000000000000000" pitchFamily="2" charset="2"/>
              <a:buChar char="q"/>
            </a:pPr>
            <a:r>
              <a:rPr lang="sl-SI" sz="3600" dirty="0" smtClean="0"/>
              <a:t>Če fasado hiše obložimo s primernim </a:t>
            </a:r>
            <a:r>
              <a:rPr lang="sl-SI" sz="3600" dirty="0" err="1" smtClean="0"/>
              <a:t>izolativnim</a:t>
            </a:r>
            <a:r>
              <a:rPr lang="sl-SI" sz="3600" dirty="0" smtClean="0"/>
              <a:t> materialom, npr. stiroporom ali stekleno volno, ki slabo prevajata toploto, se odtekanje toplote upočasni in stroški ogrevanja se zmanjšajo.</a:t>
            </a:r>
            <a:endParaRPr lang="sl-SI" sz="3600"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3845" y="0"/>
            <a:ext cx="2603355" cy="2456846"/>
          </a:xfrm>
          <a:prstGeom prst="rect">
            <a:avLst/>
          </a:prstGeom>
        </p:spPr>
      </p:pic>
    </p:spTree>
    <p:extLst>
      <p:ext uri="{BB962C8B-B14F-4D97-AF65-F5344CB8AC3E}">
        <p14:creationId xmlns:p14="http://schemas.microsoft.com/office/powerpoint/2010/main" val="4107173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t>Odgovori.</a:t>
            </a:r>
            <a:endParaRPr lang="sl-SI" b="1" dirty="0"/>
          </a:p>
        </p:txBody>
      </p:sp>
      <p:sp>
        <p:nvSpPr>
          <p:cNvPr id="3" name="Označba mesta vsebine 2"/>
          <p:cNvSpPr>
            <a:spLocks noGrp="1"/>
          </p:cNvSpPr>
          <p:nvPr>
            <p:ph idx="1"/>
          </p:nvPr>
        </p:nvSpPr>
        <p:spPr/>
        <p:txBody>
          <a:bodyPr>
            <a:normAutofit/>
          </a:bodyPr>
          <a:lstStyle/>
          <a:p>
            <a:pPr marL="514350" indent="-514350">
              <a:buAutoNum type="arabicPeriod"/>
            </a:pPr>
            <a:r>
              <a:rPr lang="sl-SI" sz="3600" dirty="0" smtClean="0"/>
              <a:t>Na eno lice si prisloni kovinsko žlico, na drugo lice pa leseno kuhalnico, ki sta bili obe nekaj časa v predalu. Kaj čutiš? Ali imata obe enako temperaturo? Pojasni razliko.</a:t>
            </a:r>
          </a:p>
          <a:p>
            <a:pPr marL="514350" indent="-514350">
              <a:buAutoNum type="arabicPeriod"/>
            </a:pPr>
            <a:r>
              <a:rPr lang="sl-SI" sz="3600" dirty="0" smtClean="0"/>
              <a:t>Premisli in opiši, kako se obnaša mačka, kadar jo zebe, in kako, ko ji je vroče.</a:t>
            </a:r>
          </a:p>
          <a:p>
            <a:pPr marL="514350" indent="-514350">
              <a:buAutoNum type="arabicPeriod"/>
            </a:pPr>
            <a:r>
              <a:rPr lang="sl-SI" sz="3600" dirty="0" smtClean="0"/>
              <a:t>Sobo segrevaš z električnim radiatorjem, ki ima moč 2500 W. Koliko toplote odda radiator v 1 uri?</a:t>
            </a:r>
            <a:endParaRPr lang="sl-SI" sz="3600" dirty="0"/>
          </a:p>
        </p:txBody>
      </p:sp>
    </p:spTree>
    <p:extLst>
      <p:ext uri="{BB962C8B-B14F-4D97-AF65-F5344CB8AC3E}">
        <p14:creationId xmlns:p14="http://schemas.microsoft.com/office/powerpoint/2010/main" val="380419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Viri: </a:t>
            </a:r>
            <a:endParaRPr lang="sl-SI" dirty="0"/>
          </a:p>
        </p:txBody>
      </p:sp>
      <p:sp>
        <p:nvSpPr>
          <p:cNvPr id="3" name="Označba mesta vsebine 2"/>
          <p:cNvSpPr>
            <a:spLocks noGrp="1"/>
          </p:cNvSpPr>
          <p:nvPr>
            <p:ph idx="1"/>
          </p:nvPr>
        </p:nvSpPr>
        <p:spPr/>
        <p:txBody>
          <a:bodyPr/>
          <a:lstStyle/>
          <a:p>
            <a:r>
              <a:rPr lang="sl-SI" dirty="0" smtClean="0"/>
              <a:t>Nauk.si</a:t>
            </a:r>
          </a:p>
          <a:p>
            <a:endParaRPr lang="sl-SI" dirty="0"/>
          </a:p>
          <a:p>
            <a:r>
              <a:rPr lang="sl-SI" dirty="0" smtClean="0"/>
              <a:t>Brihtna </a:t>
            </a:r>
            <a:r>
              <a:rPr lang="sl-SI" dirty="0" err="1" smtClean="0"/>
              <a:t>glavca</a:t>
            </a:r>
            <a:r>
              <a:rPr lang="sl-SI" dirty="0" smtClean="0"/>
              <a:t>, str. 38</a:t>
            </a:r>
          </a:p>
        </p:txBody>
      </p:sp>
    </p:spTree>
    <p:extLst>
      <p:ext uri="{BB962C8B-B14F-4D97-AF65-F5344CB8AC3E}">
        <p14:creationId xmlns:p14="http://schemas.microsoft.com/office/powerpoint/2010/main" val="30577393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4800" b="1" dirty="0" smtClean="0">
                <a:solidFill>
                  <a:schemeClr val="accent1">
                    <a:lumMod val="75000"/>
                  </a:schemeClr>
                </a:solidFill>
              </a:rPr>
              <a:t>Kaj že znam?</a:t>
            </a:r>
            <a:endParaRPr lang="sl-SI" sz="4800" b="1" dirty="0">
              <a:solidFill>
                <a:schemeClr val="accent1">
                  <a:lumMod val="75000"/>
                </a:schemeClr>
              </a:solidFill>
            </a:endParaRPr>
          </a:p>
        </p:txBody>
      </p:sp>
      <p:sp>
        <p:nvSpPr>
          <p:cNvPr id="3" name="Označba mesta vsebine 2"/>
          <p:cNvSpPr>
            <a:spLocks noGrp="1"/>
          </p:cNvSpPr>
          <p:nvPr>
            <p:ph idx="1"/>
          </p:nvPr>
        </p:nvSpPr>
        <p:spPr/>
        <p:txBody>
          <a:bodyPr>
            <a:normAutofit/>
          </a:bodyPr>
          <a:lstStyle/>
          <a:p>
            <a:pPr marL="742950" indent="-742950">
              <a:buAutoNum type="arabicPeriod"/>
            </a:pPr>
            <a:r>
              <a:rPr lang="sl-SI" sz="4000" dirty="0" smtClean="0"/>
              <a:t>Kaj veš o toploti? (vrsta fizikalne količine, oznaka, osnovna enota)</a:t>
            </a:r>
          </a:p>
          <a:p>
            <a:pPr marL="742950" indent="-742950">
              <a:buAutoNum type="arabicPeriod"/>
            </a:pPr>
            <a:r>
              <a:rPr lang="sl-SI" sz="4000" dirty="0" smtClean="0"/>
              <a:t>Od česa je odvisna toplota in kako jo izračunamo?</a:t>
            </a:r>
          </a:p>
          <a:p>
            <a:pPr marL="742950" indent="-742950">
              <a:buAutoNum type="arabicPeriod"/>
            </a:pPr>
            <a:r>
              <a:rPr lang="sl-SI" sz="4000" dirty="0" smtClean="0"/>
              <a:t>Kolikšna je specifična toplota vode in kaj nam pove?</a:t>
            </a:r>
          </a:p>
          <a:p>
            <a:pPr marL="0" indent="0">
              <a:buNone/>
            </a:pPr>
            <a:endParaRPr lang="sl-SI" sz="4000" dirty="0"/>
          </a:p>
        </p:txBody>
      </p:sp>
    </p:spTree>
    <p:extLst>
      <p:ext uri="{BB962C8B-B14F-4D97-AF65-F5344CB8AC3E}">
        <p14:creationId xmlns:p14="http://schemas.microsoft.com/office/powerpoint/2010/main" val="156716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solidFill>
                  <a:schemeClr val="accent2"/>
                </a:solidFill>
              </a:rPr>
              <a:t>Prevajanje toplote v vsakdanjem življenju</a:t>
            </a:r>
            <a:endParaRPr lang="sl-SI" dirty="0"/>
          </a:p>
        </p:txBody>
      </p:sp>
      <p:sp>
        <p:nvSpPr>
          <p:cNvPr id="3" name="Označba mesta vsebine 2"/>
          <p:cNvSpPr>
            <a:spLocks noGrp="1"/>
          </p:cNvSpPr>
          <p:nvPr>
            <p:ph idx="1"/>
          </p:nvPr>
        </p:nvSpPr>
        <p:spPr>
          <a:xfrm>
            <a:off x="374073" y="1496292"/>
            <a:ext cx="11596254" cy="4680672"/>
          </a:xfrm>
        </p:spPr>
        <p:txBody>
          <a:bodyPr/>
          <a:lstStyle/>
          <a:p>
            <a:pPr marL="0" indent="0">
              <a:buNone/>
            </a:pPr>
            <a:r>
              <a:rPr lang="sl-SI" sz="4000" dirty="0"/>
              <a:t>V kuhinji se sliši šumenje na kuhalniku, ker je mleko skipelo. Tisti, ki je pristavil mleko, prihiti in prime ročaj posode, da bi jo odstavil in krikne od bolečine. V naglici je pozabil prijeti ročaj s prijemalko, da se ne bi opekel. </a:t>
            </a:r>
          </a:p>
          <a:p>
            <a:pPr marL="0" indent="0">
              <a:buNone/>
            </a:pPr>
            <a:endParaRPr lang="sl-SI" dirty="0"/>
          </a:p>
        </p:txBody>
      </p:sp>
      <p:pic>
        <p:nvPicPr>
          <p:cNvPr id="4" name="Označba mesta vseb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0099" y="3836628"/>
            <a:ext cx="4180610" cy="2965620"/>
          </a:xfrm>
          <a:prstGeom prst="rect">
            <a:avLst/>
          </a:prstGeom>
        </p:spPr>
      </p:pic>
    </p:spTree>
    <p:extLst>
      <p:ext uri="{BB962C8B-B14F-4D97-AF65-F5344CB8AC3E}">
        <p14:creationId xmlns:p14="http://schemas.microsoft.com/office/powerpoint/2010/main" val="398942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838200" y="852054"/>
            <a:ext cx="11069782" cy="5756563"/>
          </a:xfrm>
        </p:spPr>
        <p:txBody>
          <a:bodyPr>
            <a:noAutofit/>
          </a:bodyPr>
          <a:lstStyle/>
          <a:p>
            <a:pPr>
              <a:buFont typeface="Wingdings" panose="05000000000000000000" pitchFamily="2" charset="2"/>
              <a:buChar char="q"/>
            </a:pPr>
            <a:r>
              <a:rPr lang="sl-SI" sz="4000" dirty="0" smtClean="0"/>
              <a:t>Pri nakupu kuhinjske posode se raje odločamo za posodo z ročaji, ki se ne segrejejo do prevelike temperature. </a:t>
            </a:r>
          </a:p>
          <a:p>
            <a:pPr>
              <a:buFont typeface="Wingdings" panose="05000000000000000000" pitchFamily="2" charset="2"/>
              <a:buChar char="q"/>
            </a:pPr>
            <a:r>
              <a:rPr lang="sl-SI" sz="4000" dirty="0" smtClean="0"/>
              <a:t>Ročaji so po navadi plastični ali pa pritrjeni na posodo z majhnimi spojnimi točkami. </a:t>
            </a:r>
          </a:p>
          <a:p>
            <a:pPr>
              <a:buFont typeface="Wingdings" panose="05000000000000000000" pitchFamily="2" charset="2"/>
              <a:buChar char="q"/>
            </a:pPr>
            <a:r>
              <a:rPr lang="sl-SI" sz="4000" dirty="0" smtClean="0"/>
              <a:t>Zakaj se ob dotiku takih ročajev ne spečemo, bomo odkrivali na </a:t>
            </a:r>
            <a:r>
              <a:rPr lang="sl-SI" sz="4000" dirty="0" err="1" smtClean="0"/>
              <a:t>nadaljnih</a:t>
            </a:r>
            <a:r>
              <a:rPr lang="sl-SI" sz="4000" dirty="0" smtClean="0"/>
              <a:t> prosojnicah.</a:t>
            </a:r>
            <a:endParaRPr lang="sl-SI" sz="4000" dirty="0"/>
          </a:p>
        </p:txBody>
      </p:sp>
    </p:spTree>
    <p:extLst>
      <p:ext uri="{BB962C8B-B14F-4D97-AF65-F5344CB8AC3E}">
        <p14:creationId xmlns:p14="http://schemas.microsoft.com/office/powerpoint/2010/main" val="124703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solidFill>
                  <a:srgbClr val="FFC000"/>
                </a:solidFill>
              </a:rPr>
              <a:t>Pretakanje toplote med sistemi</a:t>
            </a:r>
            <a:endParaRPr lang="sl-SI" b="1" dirty="0">
              <a:solidFill>
                <a:srgbClr val="FFC000"/>
              </a:solidFill>
            </a:endParaRPr>
          </a:p>
        </p:txBody>
      </p:sp>
      <p:sp>
        <p:nvSpPr>
          <p:cNvPr id="3" name="Označba mesta vsebine 2"/>
          <p:cNvSpPr>
            <a:spLocks noGrp="1"/>
          </p:cNvSpPr>
          <p:nvPr>
            <p:ph idx="1"/>
          </p:nvPr>
        </p:nvSpPr>
        <p:spPr>
          <a:xfrm>
            <a:off x="838200" y="1517073"/>
            <a:ext cx="10515600" cy="4659890"/>
          </a:xfrm>
        </p:spPr>
        <p:txBody>
          <a:bodyPr>
            <a:normAutofit/>
          </a:bodyPr>
          <a:lstStyle/>
          <a:p>
            <a:pPr marL="0" indent="0">
              <a:buNone/>
            </a:pPr>
            <a:r>
              <a:rPr lang="sl-SI" sz="4000" dirty="0" smtClean="0"/>
              <a:t>Primer prevajanja toplote s stikom je segrevanje posode na kuhalni plošči. Kuhalna plošča je vroča in toplota prehaja z vroče plošče na posodo s hrano in jo segreva.</a:t>
            </a:r>
          </a:p>
          <a:p>
            <a:pPr marL="0" indent="0">
              <a:buNone/>
            </a:pPr>
            <a:endParaRPr lang="sl-SI" sz="4000"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03553" y="3294231"/>
            <a:ext cx="3887355" cy="3016587"/>
          </a:xfrm>
          <a:prstGeom prst="rect">
            <a:avLst/>
          </a:prstGeom>
        </p:spPr>
      </p:pic>
    </p:spTree>
    <p:extLst>
      <p:ext uri="{BB962C8B-B14F-4D97-AF65-F5344CB8AC3E}">
        <p14:creationId xmlns:p14="http://schemas.microsoft.com/office/powerpoint/2010/main" val="2341628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solidFill>
                  <a:srgbClr val="FFC000"/>
                </a:solidFill>
              </a:rPr>
              <a:t>Prehajanje toplote s sevanjem</a:t>
            </a:r>
            <a:endParaRPr lang="sl-SI" dirty="0">
              <a:solidFill>
                <a:srgbClr val="FFC000"/>
              </a:solidFill>
            </a:endParaRPr>
          </a:p>
        </p:txBody>
      </p:sp>
      <p:sp>
        <p:nvSpPr>
          <p:cNvPr id="5" name="Označba mesta vsebine 4"/>
          <p:cNvSpPr>
            <a:spLocks noGrp="1"/>
          </p:cNvSpPr>
          <p:nvPr>
            <p:ph idx="1"/>
          </p:nvPr>
        </p:nvSpPr>
        <p:spPr>
          <a:xfrm>
            <a:off x="290945" y="1330036"/>
            <a:ext cx="11720945" cy="4846927"/>
          </a:xfrm>
        </p:spPr>
        <p:txBody>
          <a:bodyPr>
            <a:normAutofit/>
          </a:bodyPr>
          <a:lstStyle/>
          <a:p>
            <a:pPr marL="0" indent="0">
              <a:buNone/>
            </a:pPr>
            <a:r>
              <a:rPr lang="sl-SI" sz="4000" dirty="0" smtClean="0"/>
              <a:t>Vsa telesa sevajo toploto energijo. Višjo temperaturo ima telo, več oddaja toplotnega sevanja. Primer vidimo na sliki posneti v infrardeči svetlobi, ki prikazuje toplotno sevanje pročelja hiše. Steklena okna in vrata na sliki so rdeče barve, ker imajo višjo temperaturo in sevajo več toplote.</a:t>
            </a:r>
            <a:endParaRPr lang="sl-SI" sz="4000" dirty="0"/>
          </a:p>
        </p:txBody>
      </p:sp>
      <p:pic>
        <p:nvPicPr>
          <p:cNvPr id="6" name="Slika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1310" y="4135582"/>
            <a:ext cx="3911327" cy="2522058"/>
          </a:xfrm>
          <a:prstGeom prst="rect">
            <a:avLst/>
          </a:prstGeom>
        </p:spPr>
      </p:pic>
    </p:spTree>
    <p:extLst>
      <p:ext uri="{BB962C8B-B14F-4D97-AF65-F5344CB8AC3E}">
        <p14:creationId xmlns:p14="http://schemas.microsoft.com/office/powerpoint/2010/main" val="2262113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solidFill>
                  <a:srgbClr val="FFC000"/>
                </a:solidFill>
              </a:rPr>
              <a:t>Prenašanje toplote s konvekcijo tekočin</a:t>
            </a:r>
            <a:endParaRPr lang="sl-SI" dirty="0">
              <a:solidFill>
                <a:srgbClr val="FFC000"/>
              </a:solidFill>
            </a:endParaRPr>
          </a:p>
        </p:txBody>
      </p:sp>
      <p:sp>
        <p:nvSpPr>
          <p:cNvPr id="3" name="Označba mesta vsebine 2"/>
          <p:cNvSpPr>
            <a:spLocks noGrp="1"/>
          </p:cNvSpPr>
          <p:nvPr>
            <p:ph idx="1"/>
          </p:nvPr>
        </p:nvSpPr>
        <p:spPr>
          <a:xfrm>
            <a:off x="349828" y="1264516"/>
            <a:ext cx="11492344" cy="5593484"/>
          </a:xfrm>
        </p:spPr>
        <p:txBody>
          <a:bodyPr>
            <a:normAutofit/>
          </a:bodyPr>
          <a:lstStyle/>
          <a:p>
            <a:pPr marL="0" indent="0">
              <a:buNone/>
            </a:pPr>
            <a:r>
              <a:rPr lang="sl-SI" sz="4000" dirty="0" smtClean="0"/>
              <a:t>Radiatorji so uporabni za hitro ogrevanje prostorov. Zrak se ob topli površini radiatorja segreva in postaja redkejši. Hladen gostejši zrak ga začne izpodrivati, zato se topel zrak začne dvigati. Ob hladnih stenah se zrak ponovno ohladi, postane gostejši in se začne spuščati. S kroženjem zraka je proces segrevanja prostorov hitrejši.</a:t>
            </a:r>
            <a:endParaRPr lang="sl-SI" sz="4000"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5425" y="4776787"/>
            <a:ext cx="5238750" cy="1876425"/>
          </a:xfrm>
          <a:prstGeom prst="rect">
            <a:avLst/>
          </a:prstGeom>
        </p:spPr>
      </p:pic>
    </p:spTree>
    <p:extLst>
      <p:ext uri="{BB962C8B-B14F-4D97-AF65-F5344CB8AC3E}">
        <p14:creationId xmlns:p14="http://schemas.microsoft.com/office/powerpoint/2010/main" val="1045790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solidFill>
                  <a:srgbClr val="FF0000"/>
                </a:solidFill>
              </a:rPr>
              <a:t>Toplotni tok</a:t>
            </a:r>
            <a:endParaRPr lang="sl-SI" b="1" dirty="0">
              <a:solidFill>
                <a:srgbClr val="FF0000"/>
              </a:solidFill>
            </a:endParaRPr>
          </a:p>
        </p:txBody>
      </p:sp>
      <mc:AlternateContent xmlns:mc="http://schemas.openxmlformats.org/markup-compatibility/2006" xmlns:a14="http://schemas.microsoft.com/office/drawing/2010/main">
        <mc:Choice Requires="a14">
          <p:sp>
            <p:nvSpPr>
              <p:cNvPr id="3" name="Označba mesta vsebine 2"/>
              <p:cNvSpPr>
                <a:spLocks noGrp="1"/>
              </p:cNvSpPr>
              <p:nvPr>
                <p:ph idx="1"/>
              </p:nvPr>
            </p:nvSpPr>
            <p:spPr>
              <a:xfrm>
                <a:off x="838200" y="1267691"/>
                <a:ext cx="10515600" cy="4909272"/>
              </a:xfrm>
            </p:spPr>
            <p:txBody>
              <a:bodyPr>
                <a:normAutofit/>
              </a:bodyPr>
              <a:lstStyle/>
              <a:p>
                <a:pPr marL="0" indent="0">
                  <a:buNone/>
                </a:pPr>
                <a:r>
                  <a:rPr lang="sl-SI" sz="3600" dirty="0" smtClean="0"/>
                  <a:t>Pozimi je v hiši višja temperatura kot zunaj hiše, zato toplota odteka skozi stene.</a:t>
                </a:r>
              </a:p>
              <a:p>
                <a:pPr marL="0" indent="0">
                  <a:buNone/>
                </a:pPr>
                <a:r>
                  <a:rPr lang="sl-SI" sz="3600" dirty="0" smtClean="0"/>
                  <a:t>Toplotni tok </a:t>
                </a:r>
                <a:r>
                  <a:rPr lang="sl-SI" sz="3600" dirty="0" smtClean="0">
                    <a:latin typeface="Cambria Math" panose="02040503050406030204" pitchFamily="18" charset="0"/>
                    <a:ea typeface="Cambria Math" panose="02040503050406030204" pitchFamily="18" charset="0"/>
                  </a:rPr>
                  <a:t>P</a:t>
                </a:r>
                <a:r>
                  <a:rPr lang="sl-SI" sz="3600" dirty="0" smtClean="0"/>
                  <a:t> ali </a:t>
                </a:r>
                <a14:m>
                  <m:oMath xmlns:m="http://schemas.openxmlformats.org/officeDocument/2006/math">
                    <m:sSub>
                      <m:sSubPr>
                        <m:ctrlPr>
                          <a:rPr lang="sl-SI" sz="3600" i="1" smtClean="0">
                            <a:latin typeface="Cambria Math" panose="02040503050406030204" pitchFamily="18" charset="0"/>
                          </a:rPr>
                        </m:ctrlPr>
                      </m:sSubPr>
                      <m:e>
                        <m:r>
                          <m:rPr>
                            <m:sty m:val="p"/>
                          </m:rPr>
                          <a:rPr lang="sl-SI" sz="3600" b="0" i="0" smtClean="0">
                            <a:latin typeface="Cambria Math" panose="02040503050406030204" pitchFamily="18" charset="0"/>
                          </a:rPr>
                          <m:t>P</m:t>
                        </m:r>
                      </m:e>
                      <m:sub>
                        <m:r>
                          <m:rPr>
                            <m:sty m:val="p"/>
                          </m:rPr>
                          <a:rPr lang="sl-SI" sz="3600" b="0" i="0" smtClean="0">
                            <a:latin typeface="Cambria Math" panose="02040503050406030204" pitchFamily="18" charset="0"/>
                          </a:rPr>
                          <m:t>Q</m:t>
                        </m:r>
                      </m:sub>
                    </m:sSub>
                  </m:oMath>
                </a14:m>
                <a:r>
                  <a:rPr lang="sl-SI" sz="3600" dirty="0" smtClean="0"/>
                  <a:t> nam pove, koliko toplote telo prejme ali odda v časovni enoti.</a:t>
                </a:r>
              </a:p>
              <a:p>
                <a:pPr marL="0" indent="0">
                  <a:buNone/>
                </a:pPr>
                <a:r>
                  <a:rPr lang="sl-SI" sz="3600" dirty="0"/>
                  <a:t> </a:t>
                </a:r>
                <a14:m>
                  <m:oMath xmlns:m="http://schemas.openxmlformats.org/officeDocument/2006/math">
                    <m:r>
                      <m:rPr>
                        <m:sty m:val="p"/>
                      </m:rPr>
                      <a:rPr lang="sl-SI" sz="4000" b="0" i="0" smtClean="0">
                        <a:latin typeface="Cambria Math" panose="02040503050406030204" pitchFamily="18" charset="0"/>
                      </a:rPr>
                      <m:t>TOPLOTNI</m:t>
                    </m:r>
                    <m:r>
                      <a:rPr lang="sl-SI" sz="4000" b="0" i="0" smtClean="0">
                        <a:latin typeface="Cambria Math" panose="02040503050406030204" pitchFamily="18" charset="0"/>
                      </a:rPr>
                      <m:t> </m:t>
                    </m:r>
                    <m:r>
                      <m:rPr>
                        <m:sty m:val="p"/>
                      </m:rPr>
                      <a:rPr lang="sl-SI" sz="4000" b="0" i="0" smtClean="0">
                        <a:latin typeface="Cambria Math" panose="02040503050406030204" pitchFamily="18" charset="0"/>
                      </a:rPr>
                      <m:t>TOK</m:t>
                    </m:r>
                    <m:r>
                      <a:rPr lang="sl-SI" sz="4000" b="0" i="0" smtClean="0">
                        <a:latin typeface="Cambria Math" panose="02040503050406030204" pitchFamily="18" charset="0"/>
                      </a:rPr>
                      <m:t>=</m:t>
                    </m:r>
                    <m:f>
                      <m:fPr>
                        <m:ctrlPr>
                          <a:rPr lang="sl-SI" sz="4000" i="1" smtClean="0">
                            <a:latin typeface="Cambria Math" panose="02040503050406030204" pitchFamily="18" charset="0"/>
                          </a:rPr>
                        </m:ctrlPr>
                      </m:fPr>
                      <m:num>
                        <m:r>
                          <m:rPr>
                            <m:sty m:val="p"/>
                          </m:rPr>
                          <a:rPr lang="sl-SI" sz="4000" b="0" i="0" smtClean="0">
                            <a:latin typeface="Cambria Math" panose="02040503050406030204" pitchFamily="18" charset="0"/>
                          </a:rPr>
                          <m:t>TOPLOTA</m:t>
                        </m:r>
                      </m:num>
                      <m:den>
                        <m:r>
                          <a:rPr lang="sl-SI" sz="4000" b="0" i="0" smtClean="0">
                            <a:latin typeface="Cambria Math" panose="02040503050406030204" pitchFamily="18" charset="0"/>
                          </a:rPr>
                          <m:t>Č</m:t>
                        </m:r>
                        <m:r>
                          <m:rPr>
                            <m:sty m:val="p"/>
                          </m:rPr>
                          <a:rPr lang="sl-SI" sz="4000" b="0" i="0" smtClean="0">
                            <a:latin typeface="Cambria Math" panose="02040503050406030204" pitchFamily="18" charset="0"/>
                          </a:rPr>
                          <m:t>AS</m:t>
                        </m:r>
                      </m:den>
                    </m:f>
                  </m:oMath>
                </a14:m>
                <a:endParaRPr lang="sl-SI" sz="4000" dirty="0" smtClean="0">
                  <a:latin typeface="Cambria Math" panose="02040503050406030204" pitchFamily="18" charset="0"/>
                </a:endParaRPr>
              </a:p>
              <a:p>
                <a:pPr marL="0" indent="0">
                  <a:buNone/>
                </a:pPr>
                <a14:m>
                  <m:oMath xmlns:m="http://schemas.openxmlformats.org/officeDocument/2006/math">
                    <m:r>
                      <a:rPr lang="sl-SI" sz="4000" b="1" i="0" smtClean="0">
                        <a:latin typeface="Cambria Math" panose="02040503050406030204" pitchFamily="18" charset="0"/>
                      </a:rPr>
                      <m:t>𝐏</m:t>
                    </m:r>
                    <m:r>
                      <a:rPr lang="sl-SI" sz="4000" b="1" i="0" smtClean="0">
                        <a:latin typeface="Cambria Math" panose="02040503050406030204" pitchFamily="18" charset="0"/>
                      </a:rPr>
                      <m:t>=</m:t>
                    </m:r>
                    <m:f>
                      <m:fPr>
                        <m:ctrlPr>
                          <a:rPr lang="sl-SI" sz="4000" b="1" i="1" smtClean="0">
                            <a:latin typeface="Cambria Math" panose="02040503050406030204" pitchFamily="18" charset="0"/>
                          </a:rPr>
                        </m:ctrlPr>
                      </m:fPr>
                      <m:num>
                        <m:r>
                          <a:rPr lang="sl-SI" sz="4000" b="1" i="0" smtClean="0">
                            <a:latin typeface="Cambria Math" panose="02040503050406030204" pitchFamily="18" charset="0"/>
                          </a:rPr>
                          <m:t>𝐐</m:t>
                        </m:r>
                      </m:num>
                      <m:den>
                        <m:r>
                          <a:rPr lang="sl-SI" sz="4000" b="1" i="0" smtClean="0">
                            <a:latin typeface="Cambria Math" panose="02040503050406030204" pitchFamily="18" charset="0"/>
                          </a:rPr>
                          <m:t>𝐭</m:t>
                        </m:r>
                      </m:den>
                    </m:f>
                  </m:oMath>
                </a14:m>
                <a:r>
                  <a:rPr lang="sl-SI" sz="4000" b="1" dirty="0" smtClean="0"/>
                  <a:t>  </a:t>
                </a:r>
                <a14:m>
                  <m:oMath xmlns:m="http://schemas.openxmlformats.org/officeDocument/2006/math">
                    <m:d>
                      <m:dPr>
                        <m:begChr m:val="["/>
                        <m:endChr m:val="]"/>
                        <m:ctrlPr>
                          <a:rPr lang="sl-SI" sz="4000" b="1" i="1" dirty="0" smtClean="0">
                            <a:latin typeface="Cambria Math" panose="02040503050406030204" pitchFamily="18" charset="0"/>
                          </a:rPr>
                        </m:ctrlPr>
                      </m:dPr>
                      <m:e>
                        <m:r>
                          <a:rPr lang="sl-SI" sz="4000" b="1" i="0" dirty="0" smtClean="0">
                            <a:latin typeface="Cambria Math" panose="02040503050406030204" pitchFamily="18" charset="0"/>
                          </a:rPr>
                          <m:t>𝐖</m:t>
                        </m:r>
                        <m:r>
                          <a:rPr lang="sl-SI" sz="4000" b="1" i="0" dirty="0" smtClean="0">
                            <a:latin typeface="Cambria Math" panose="02040503050406030204" pitchFamily="18" charset="0"/>
                          </a:rPr>
                          <m:t>= </m:t>
                        </m:r>
                        <m:f>
                          <m:fPr>
                            <m:ctrlPr>
                              <a:rPr lang="sl-SI" sz="4000" b="1" i="1" dirty="0" smtClean="0">
                                <a:latin typeface="Cambria Math" panose="02040503050406030204" pitchFamily="18" charset="0"/>
                              </a:rPr>
                            </m:ctrlPr>
                          </m:fPr>
                          <m:num>
                            <m:r>
                              <a:rPr lang="sl-SI" sz="4000" b="1" i="0" dirty="0" smtClean="0">
                                <a:latin typeface="Cambria Math" panose="02040503050406030204" pitchFamily="18" charset="0"/>
                              </a:rPr>
                              <m:t>𝐉</m:t>
                            </m:r>
                          </m:num>
                          <m:den>
                            <m:r>
                              <a:rPr lang="sl-SI" sz="4000" b="1" i="0" dirty="0" smtClean="0">
                                <a:latin typeface="Cambria Math" panose="02040503050406030204" pitchFamily="18" charset="0"/>
                              </a:rPr>
                              <m:t>𝐬</m:t>
                            </m:r>
                          </m:den>
                        </m:f>
                      </m:e>
                    </m:d>
                  </m:oMath>
                </a14:m>
                <a:endParaRPr lang="sl-SI" sz="4000" b="1" dirty="0"/>
              </a:p>
            </p:txBody>
          </p:sp>
        </mc:Choice>
        <mc:Fallback xmlns="">
          <p:sp>
            <p:nvSpPr>
              <p:cNvPr id="3" name="Označba mesta vsebine 2"/>
              <p:cNvSpPr>
                <a:spLocks noGrp="1" noRot="1" noChangeAspect="1" noMove="1" noResize="1" noEditPoints="1" noAdjustHandles="1" noChangeArrowheads="1" noChangeShapeType="1" noTextEdit="1"/>
              </p:cNvSpPr>
              <p:nvPr>
                <p:ph idx="1"/>
              </p:nvPr>
            </p:nvSpPr>
            <p:spPr>
              <a:xfrm>
                <a:off x="838200" y="1267691"/>
                <a:ext cx="10515600" cy="4909272"/>
              </a:xfrm>
              <a:blipFill>
                <a:blip r:embed="rId2"/>
                <a:stretch>
                  <a:fillRect l="-1797" t="-3106"/>
                </a:stretch>
              </a:blipFill>
            </p:spPr>
            <p:txBody>
              <a:bodyPr/>
              <a:lstStyle/>
              <a:p>
                <a:r>
                  <a:rPr lang="sl-SI">
                    <a:noFill/>
                  </a:rPr>
                  <a:t> </a:t>
                </a:r>
              </a:p>
            </p:txBody>
          </p:sp>
        </mc:Fallback>
      </mc:AlternateContent>
    </p:spTree>
    <p:extLst>
      <p:ext uri="{BB962C8B-B14F-4D97-AF65-F5344CB8AC3E}">
        <p14:creationId xmlns:p14="http://schemas.microsoft.com/office/powerpoint/2010/main" val="2863333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solidFill>
                  <a:schemeClr val="accent1">
                    <a:lumMod val="75000"/>
                  </a:schemeClr>
                </a:solidFill>
              </a:rPr>
              <a:t>Toplotni tok v vsakdanjem življenju</a:t>
            </a:r>
            <a:endParaRPr lang="sl-SI" b="1" dirty="0">
              <a:solidFill>
                <a:schemeClr val="accent1">
                  <a:lumMod val="75000"/>
                </a:schemeClr>
              </a:solidFill>
            </a:endParaRPr>
          </a:p>
        </p:txBody>
      </p:sp>
      <p:sp>
        <p:nvSpPr>
          <p:cNvPr id="3" name="Označba mesta vsebine 2"/>
          <p:cNvSpPr>
            <a:spLocks noGrp="1"/>
          </p:cNvSpPr>
          <p:nvPr>
            <p:ph idx="1"/>
          </p:nvPr>
        </p:nvSpPr>
        <p:spPr>
          <a:xfrm>
            <a:off x="838200" y="1690688"/>
            <a:ext cx="10515600" cy="4486275"/>
          </a:xfrm>
        </p:spPr>
        <p:txBody>
          <a:bodyPr/>
          <a:lstStyle/>
          <a:p>
            <a:pPr>
              <a:buFont typeface="Wingdings" panose="05000000000000000000" pitchFamily="2" charset="2"/>
              <a:buChar char="q"/>
            </a:pPr>
            <a:r>
              <a:rPr lang="sl-SI" sz="3600" dirty="0" smtClean="0"/>
              <a:t> Zebe te, kadar prevelik </a:t>
            </a:r>
            <a:r>
              <a:rPr lang="sl-SI" sz="3600" dirty="0" smtClean="0"/>
              <a:t>tok toplote </a:t>
            </a:r>
            <a:r>
              <a:rPr lang="sl-SI" sz="3600" dirty="0" smtClean="0"/>
              <a:t>uhaja iz tvojega telesa. Ko se oblečeš, zmanjšaš toplotni tok.</a:t>
            </a:r>
          </a:p>
          <a:p>
            <a:pPr>
              <a:buFont typeface="Wingdings" panose="05000000000000000000" pitchFamily="2" charset="2"/>
              <a:buChar char="q"/>
            </a:pPr>
            <a:r>
              <a:rPr lang="sl-SI" sz="3600" dirty="0"/>
              <a:t> </a:t>
            </a:r>
            <a:r>
              <a:rPr lang="sl-SI" sz="3600" dirty="0" smtClean="0"/>
              <a:t>Tudi živali se pozimi zavarujejo: zraste jim zimski kožuh; ptiči se našopirijo, da je med perjem zrak, ki je dober toplotni izolator; polhi si naredijo maščobno zalogo, v kateri je shranjena energija za zimo.</a:t>
            </a:r>
          </a:p>
          <a:p>
            <a:pPr>
              <a:buFont typeface="Wingdings" panose="05000000000000000000" pitchFamily="2" charset="2"/>
              <a:buChar char="q"/>
            </a:pPr>
            <a:endParaRPr lang="sl-SI" sz="3600" dirty="0"/>
          </a:p>
        </p:txBody>
      </p:sp>
    </p:spTree>
    <p:extLst>
      <p:ext uri="{BB962C8B-B14F-4D97-AF65-F5344CB8AC3E}">
        <p14:creationId xmlns:p14="http://schemas.microsoft.com/office/powerpoint/2010/main" val="2806734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544</Words>
  <Application>Microsoft Office PowerPoint</Application>
  <PresentationFormat>Širokozaslonsko</PresentationFormat>
  <Paragraphs>37</Paragraphs>
  <Slides>12</Slides>
  <Notes>0</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12</vt:i4>
      </vt:variant>
    </vt:vector>
  </HeadingPairs>
  <TitlesOfParts>
    <vt:vector size="18" baseType="lpstr">
      <vt:lpstr>Arial</vt:lpstr>
      <vt:lpstr>Calibri</vt:lpstr>
      <vt:lpstr>Calibri Light</vt:lpstr>
      <vt:lpstr>Cambria Math</vt:lpstr>
      <vt:lpstr>Wingdings</vt:lpstr>
      <vt:lpstr>Officeova tema</vt:lpstr>
      <vt:lpstr>TOPLOTNI TOK</vt:lpstr>
      <vt:lpstr>Kaj že znam?</vt:lpstr>
      <vt:lpstr>Prevajanje toplote v vsakdanjem življenju</vt:lpstr>
      <vt:lpstr>PowerPointova predstavitev</vt:lpstr>
      <vt:lpstr>Pretakanje toplote med sistemi</vt:lpstr>
      <vt:lpstr>Prehajanje toplote s sevanjem</vt:lpstr>
      <vt:lpstr>Prenašanje toplote s konvekcijo tekočin</vt:lpstr>
      <vt:lpstr>Toplotni tok</vt:lpstr>
      <vt:lpstr>Toplotni tok v vsakdanjem življenju</vt:lpstr>
      <vt:lpstr>Kaj pa stanovanjske hiše?</vt:lpstr>
      <vt:lpstr>Odgovori.</vt:lpstr>
      <vt:lpstr>Viri: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TOPLOTNI TOK</dc:title>
  <dc:creator>Ida Vidic Klopčič</dc:creator>
  <cp:lastModifiedBy>Ida Vidic Klopčič</cp:lastModifiedBy>
  <cp:revision>11</cp:revision>
  <dcterms:created xsi:type="dcterms:W3CDTF">2020-03-15T20:37:22Z</dcterms:created>
  <dcterms:modified xsi:type="dcterms:W3CDTF">2020-03-16T07:31:59Z</dcterms:modified>
</cp:coreProperties>
</file>