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0"/>
  </p:handout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59" r:id="rId9"/>
  </p:sldIdLst>
  <p:sldSz cx="9144000" cy="6858000" type="screen4x3"/>
  <p:notesSz cx="6735763" cy="9866313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log 2 – poudarek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Srednji slog 2 – poudarek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ABFCF23-3B69-468F-B69F-88F6DE6A72F2}" styleName="Srednji slog 1 – poudarek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7DF18680-E054-41AD-8BC1-D1AEF772440D}" styleName="Srednji slog 2 – poudarek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glav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3" name="Ograda datuma 2"/>
          <p:cNvSpPr>
            <a:spLocks noGrp="1"/>
          </p:cNvSpPr>
          <p:nvPr>
            <p:ph type="dt" sz="quarter" idx="1"/>
          </p:nvPr>
        </p:nvSpPr>
        <p:spPr>
          <a:xfrm>
            <a:off x="3814763" y="0"/>
            <a:ext cx="2919412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C27C07-F7C8-4578-828D-DD170CF77D1E}" type="datetimeFigureOut">
              <a:rPr lang="sl-SI" smtClean="0"/>
              <a:t>28.2.2018</a:t>
            </a:fld>
            <a:endParaRPr lang="sl-SI"/>
          </a:p>
        </p:txBody>
      </p:sp>
      <p:sp>
        <p:nvSpPr>
          <p:cNvPr id="4" name="Ograda noge 3"/>
          <p:cNvSpPr>
            <a:spLocks noGrp="1"/>
          </p:cNvSpPr>
          <p:nvPr>
            <p:ph type="ftr" sz="quarter" idx="2"/>
          </p:nvPr>
        </p:nvSpPr>
        <p:spPr>
          <a:xfrm>
            <a:off x="0" y="9371013"/>
            <a:ext cx="2919413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5" name="Ograda številke diapozitiva 4"/>
          <p:cNvSpPr>
            <a:spLocks noGrp="1"/>
          </p:cNvSpPr>
          <p:nvPr>
            <p:ph type="sldNum" sz="quarter" idx="3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9F8122-7F2C-4B5C-821D-2DC2DBDB6A1B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1930565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l-SI" smtClean="0"/>
              <a:t>Uredite slog podnaslova matrice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8034B-41DA-496B-93FC-155FCD962612}" type="datetimeFigureOut">
              <a:rPr lang="sl-SI" smtClean="0"/>
              <a:t>28.2.2018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642A9-C8F1-4F76-9E0B-2632AB2422D4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5863362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8034B-41DA-496B-93FC-155FCD962612}" type="datetimeFigureOut">
              <a:rPr lang="sl-SI" smtClean="0"/>
              <a:t>28.2.2018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642A9-C8F1-4F76-9E0B-2632AB2422D4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934618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8034B-41DA-496B-93FC-155FCD962612}" type="datetimeFigureOut">
              <a:rPr lang="sl-SI" smtClean="0"/>
              <a:t>28.2.2018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642A9-C8F1-4F76-9E0B-2632AB2422D4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5841726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8034B-41DA-496B-93FC-155FCD962612}" type="datetimeFigureOut">
              <a:rPr lang="sl-SI" smtClean="0"/>
              <a:t>28.2.2018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642A9-C8F1-4F76-9E0B-2632AB2422D4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6287438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8034B-41DA-496B-93FC-155FCD962612}" type="datetimeFigureOut">
              <a:rPr lang="sl-SI" smtClean="0"/>
              <a:t>28.2.2018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642A9-C8F1-4F76-9E0B-2632AB2422D4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8761494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8034B-41DA-496B-93FC-155FCD962612}" type="datetimeFigureOut">
              <a:rPr lang="sl-SI" smtClean="0"/>
              <a:t>28.2.2018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642A9-C8F1-4F76-9E0B-2632AB2422D4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2891860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grada besedil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6" name="Ograda vsebin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7" name="Ograda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8034B-41DA-496B-93FC-155FCD962612}" type="datetimeFigureOut">
              <a:rPr lang="sl-SI" smtClean="0"/>
              <a:t>28.2.2018</a:t>
            </a:fld>
            <a:endParaRPr lang="sl-SI"/>
          </a:p>
        </p:txBody>
      </p:sp>
      <p:sp>
        <p:nvSpPr>
          <p:cNvPr id="8" name="Ograda no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Ograda številke diapoz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642A9-C8F1-4F76-9E0B-2632AB2422D4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0065618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8034B-41DA-496B-93FC-155FCD962612}" type="datetimeFigureOut">
              <a:rPr lang="sl-SI" smtClean="0"/>
              <a:t>28.2.2018</a:t>
            </a:fld>
            <a:endParaRPr lang="sl-SI"/>
          </a:p>
        </p:txBody>
      </p:sp>
      <p:sp>
        <p:nvSpPr>
          <p:cNvPr id="4" name="Ograda no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Ograda številke diapoz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642A9-C8F1-4F76-9E0B-2632AB2422D4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5483636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8034B-41DA-496B-93FC-155FCD962612}" type="datetimeFigureOut">
              <a:rPr lang="sl-SI" smtClean="0"/>
              <a:t>28.2.2018</a:t>
            </a:fld>
            <a:endParaRPr lang="sl-SI"/>
          </a:p>
        </p:txBody>
      </p:sp>
      <p:sp>
        <p:nvSpPr>
          <p:cNvPr id="3" name="Ograda no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642A9-C8F1-4F76-9E0B-2632AB2422D4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6071205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8034B-41DA-496B-93FC-155FCD962612}" type="datetimeFigureOut">
              <a:rPr lang="sl-SI" smtClean="0"/>
              <a:t>28.2.2018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642A9-C8F1-4F76-9E0B-2632AB2422D4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4135233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8034B-41DA-496B-93FC-155FCD962612}" type="datetimeFigureOut">
              <a:rPr lang="sl-SI" smtClean="0"/>
              <a:t>28.2.2018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642A9-C8F1-4F76-9E0B-2632AB2422D4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0227929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naslova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78034B-41DA-496B-93FC-155FCD962612}" type="datetimeFigureOut">
              <a:rPr lang="sl-SI" smtClean="0"/>
              <a:t>28.2.2018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4642A9-C8F1-4F76-9E0B-2632AB2422D4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0186360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11560" y="1340768"/>
            <a:ext cx="7772400" cy="1470025"/>
          </a:xfrm>
        </p:spPr>
        <p:txBody>
          <a:bodyPr/>
          <a:lstStyle/>
          <a:p>
            <a:r>
              <a:rPr lang="sl-SI" dirty="0" smtClean="0"/>
              <a:t>ŠOLSKI SKLAD </a:t>
            </a:r>
            <a:br>
              <a:rPr lang="sl-SI" dirty="0" smtClean="0"/>
            </a:br>
            <a:r>
              <a:rPr lang="sl-SI" dirty="0" smtClean="0"/>
              <a:t>OŠ VENCLJA PERKA </a:t>
            </a:r>
            <a:endParaRPr lang="sl-SI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323528" y="3886200"/>
            <a:ext cx="8424936" cy="1752600"/>
          </a:xfrm>
        </p:spPr>
        <p:txBody>
          <a:bodyPr>
            <a:normAutofit fontScale="92500"/>
          </a:bodyPr>
          <a:lstStyle/>
          <a:p>
            <a:pPr algn="l"/>
            <a:r>
              <a:rPr lang="sl-SI" dirty="0" smtClean="0">
                <a:solidFill>
                  <a:schemeClr val="tx1"/>
                </a:solidFill>
              </a:rPr>
              <a:t>UPRAVNI ODBOR </a:t>
            </a:r>
            <a:r>
              <a:rPr lang="sl-SI" sz="2200" dirty="0" smtClean="0">
                <a:solidFill>
                  <a:schemeClr val="tx1"/>
                </a:solidFill>
              </a:rPr>
              <a:t>sestavljajo</a:t>
            </a:r>
          </a:p>
          <a:p>
            <a:pPr algn="l"/>
            <a:r>
              <a:rPr lang="sl-SI" i="1" dirty="0" smtClean="0">
                <a:solidFill>
                  <a:schemeClr val="tx1"/>
                </a:solidFill>
              </a:rPr>
              <a:t>4 predstavniki staršev</a:t>
            </a:r>
            <a:r>
              <a:rPr lang="sl-SI" dirty="0" smtClean="0">
                <a:solidFill>
                  <a:schemeClr val="tx1"/>
                </a:solidFill>
              </a:rPr>
              <a:t>: </a:t>
            </a:r>
            <a:r>
              <a:rPr lang="sl-SI" sz="1500" dirty="0" smtClean="0">
                <a:solidFill>
                  <a:schemeClr val="tx1"/>
                </a:solidFill>
              </a:rPr>
              <a:t>Mihaela Somrak, Andrej Todorovič, Robert Pečnik, Peter Seljak</a:t>
            </a:r>
          </a:p>
          <a:p>
            <a:pPr algn="l"/>
            <a:r>
              <a:rPr lang="sl-SI" i="1" dirty="0" smtClean="0">
                <a:solidFill>
                  <a:schemeClr val="tx1"/>
                </a:solidFill>
              </a:rPr>
              <a:t>3 predstavniki šole</a:t>
            </a:r>
            <a:r>
              <a:rPr lang="sl-SI" dirty="0" smtClean="0">
                <a:solidFill>
                  <a:schemeClr val="tx1"/>
                </a:solidFill>
              </a:rPr>
              <a:t>: </a:t>
            </a:r>
            <a:r>
              <a:rPr lang="sl-SI" sz="1500" dirty="0" err="1" smtClean="0">
                <a:solidFill>
                  <a:schemeClr val="tx1"/>
                </a:solidFill>
              </a:rPr>
              <a:t>Dada</a:t>
            </a:r>
            <a:r>
              <a:rPr lang="sl-SI" sz="1500" dirty="0" smtClean="0">
                <a:solidFill>
                  <a:schemeClr val="tx1"/>
                </a:solidFill>
              </a:rPr>
              <a:t> Strle, Polona Seničar, Bojana Vodnjov</a:t>
            </a:r>
            <a:endParaRPr lang="sl-SI" sz="15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4752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 fontScale="70000" lnSpcReduction="20000"/>
          </a:bodyPr>
          <a:lstStyle/>
          <a:p>
            <a:r>
              <a:rPr lang="sl-SI" b="1" dirty="0" smtClean="0"/>
              <a:t>ŠOLSKI SKLAD</a:t>
            </a:r>
            <a:r>
              <a:rPr lang="sl-SI" dirty="0"/>
              <a:t> </a:t>
            </a:r>
            <a:r>
              <a:rPr lang="sl-SI" dirty="0" smtClean="0"/>
              <a:t>ustanovljen leta 2003</a:t>
            </a:r>
          </a:p>
          <a:p>
            <a:r>
              <a:rPr lang="sl-SI" b="1" dirty="0" smtClean="0"/>
              <a:t>NAMEN</a:t>
            </a:r>
            <a:r>
              <a:rPr lang="sl-SI" dirty="0" smtClean="0"/>
              <a:t> šolskega sklada </a:t>
            </a:r>
            <a:r>
              <a:rPr lang="sl-SI" dirty="0"/>
              <a:t> </a:t>
            </a:r>
            <a:r>
              <a:rPr lang="sl-SI" dirty="0" smtClean="0"/>
              <a:t>je </a:t>
            </a:r>
            <a:r>
              <a:rPr lang="sl-SI" b="1" dirty="0" smtClean="0"/>
              <a:t>pridobivanje sredstev </a:t>
            </a:r>
            <a:r>
              <a:rPr lang="sl-SI" dirty="0" smtClean="0"/>
              <a:t>za: </a:t>
            </a:r>
          </a:p>
          <a:p>
            <a:pPr>
              <a:buFontTx/>
              <a:buChar char="-"/>
            </a:pPr>
            <a:r>
              <a:rPr lang="sl-SI" b="1" i="1" dirty="0" smtClean="0"/>
              <a:t>premagovanje socialne neenakosti in pomoč socialno šibkejšim učencem</a:t>
            </a:r>
            <a:r>
              <a:rPr lang="sl-SI" i="1" dirty="0" smtClean="0"/>
              <a:t> pri plačilu stroškov dejavnosti, ki jih starši ne zmorejo plačati </a:t>
            </a:r>
          </a:p>
          <a:p>
            <a:pPr>
              <a:buFontTx/>
              <a:buChar char="-"/>
            </a:pPr>
            <a:r>
              <a:rPr lang="sl-SI" b="1" i="1" dirty="0" smtClean="0"/>
              <a:t>sofinanciranje</a:t>
            </a:r>
            <a:r>
              <a:rPr lang="sl-SI" i="1" dirty="0" smtClean="0"/>
              <a:t> nekaterih šolskih </a:t>
            </a:r>
            <a:r>
              <a:rPr lang="sl-SI" b="1" i="1" dirty="0" smtClean="0"/>
              <a:t>nadstandardnih in obogatitvenih dejavnosti</a:t>
            </a:r>
            <a:r>
              <a:rPr lang="sl-SI" i="1" dirty="0" smtClean="0"/>
              <a:t> </a:t>
            </a:r>
          </a:p>
          <a:p>
            <a:pPr>
              <a:buFontTx/>
              <a:buChar char="-"/>
            </a:pPr>
            <a:r>
              <a:rPr lang="sl-SI" b="1" i="1" dirty="0" smtClean="0"/>
              <a:t>nakup opreme in učil</a:t>
            </a:r>
          </a:p>
          <a:p>
            <a:pPr>
              <a:buFontTx/>
              <a:buChar char="-"/>
            </a:pPr>
            <a:endParaRPr lang="sl-SI" b="1" dirty="0" smtClean="0"/>
          </a:p>
          <a:p>
            <a:r>
              <a:rPr lang="sl-SI" b="1" dirty="0" smtClean="0"/>
              <a:t>Sredstva zbiramo z različnimi prireditvami, zbiralnimi akcijami in donacijami.</a:t>
            </a:r>
          </a:p>
          <a:p>
            <a:pPr>
              <a:buFontTx/>
              <a:buChar char="-"/>
            </a:pPr>
            <a:endParaRPr lang="sl-SI" dirty="0"/>
          </a:p>
          <a:p>
            <a:pPr fontAlgn="base"/>
            <a:r>
              <a:rPr lang="sl-SI" dirty="0"/>
              <a:t>V primeru, da </a:t>
            </a:r>
            <a:r>
              <a:rPr lang="sl-SI" b="1" dirty="0"/>
              <a:t>starši </a:t>
            </a:r>
            <a:r>
              <a:rPr lang="sl-SI" dirty="0"/>
              <a:t>otrok </a:t>
            </a:r>
            <a:r>
              <a:rPr lang="sl-SI" b="1" dirty="0"/>
              <a:t>ne zmorejo kriti stroškov </a:t>
            </a:r>
            <a:r>
              <a:rPr lang="sl-SI" sz="2600" dirty="0"/>
              <a:t>dejavnosti, ki jih izvaja šola, lahko na šolski sklad</a:t>
            </a:r>
            <a:r>
              <a:rPr lang="sl-SI" dirty="0"/>
              <a:t> </a:t>
            </a:r>
            <a:r>
              <a:rPr lang="sl-SI" b="1" dirty="0"/>
              <a:t>naslovijo pisno </a:t>
            </a:r>
            <a:r>
              <a:rPr lang="sl-SI" b="1" dirty="0" smtClean="0"/>
              <a:t>vlogo</a:t>
            </a:r>
            <a:r>
              <a:rPr lang="sl-SI" b="1" dirty="0"/>
              <a:t> </a:t>
            </a:r>
            <a:r>
              <a:rPr lang="sl-SI" b="1" dirty="0" smtClean="0"/>
              <a:t> </a:t>
            </a:r>
            <a:r>
              <a:rPr lang="sl-SI" sz="2300" dirty="0" smtClean="0"/>
              <a:t>(spletna stran šole, tajništvo, razrednik). </a:t>
            </a:r>
            <a:endParaRPr lang="sl-SI" dirty="0" smtClean="0"/>
          </a:p>
          <a:p>
            <a:pPr fontAlgn="base"/>
            <a:r>
              <a:rPr lang="sl-SI" dirty="0" smtClean="0"/>
              <a:t>Upravni </a:t>
            </a:r>
            <a:r>
              <a:rPr lang="sl-SI" dirty="0"/>
              <a:t>odbor Šolskega sklada </a:t>
            </a:r>
            <a:r>
              <a:rPr lang="sl-SI" b="1" dirty="0"/>
              <a:t>zagotavlja varnost osebnih podatkov </a:t>
            </a:r>
            <a:r>
              <a:rPr lang="sl-SI" dirty="0"/>
              <a:t>prosilcev v skladu z Zakonom o varovanju osebnih podatkov.</a:t>
            </a:r>
          </a:p>
          <a:p>
            <a:pPr marL="0" indent="0" fontAlgn="base">
              <a:buNone/>
            </a:pP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2683725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457200" y="404664"/>
            <a:ext cx="8291264" cy="576063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sl-SI" sz="1100" dirty="0"/>
              <a:t>Šolski sklad načrtuje </a:t>
            </a:r>
            <a:r>
              <a:rPr lang="sl-SI" sz="1600" b="1" dirty="0"/>
              <a:t>porabo sredstev </a:t>
            </a:r>
            <a:r>
              <a:rPr lang="sl-SI" sz="1100" dirty="0"/>
              <a:t>v skladu s </a:t>
            </a:r>
            <a:r>
              <a:rPr lang="sl-SI" sz="1200" b="1" dirty="0"/>
              <a:t>Kriteriji za dodelitev sredstev iz šolskega </a:t>
            </a:r>
            <a:r>
              <a:rPr lang="sl-SI" sz="1200" b="1" dirty="0" smtClean="0"/>
              <a:t>sklada</a:t>
            </a:r>
            <a:r>
              <a:rPr lang="sl-SI" sz="1100" b="1" dirty="0" smtClean="0"/>
              <a:t>.</a:t>
            </a:r>
            <a:r>
              <a:rPr lang="sl-SI" sz="1100" dirty="0" smtClean="0"/>
              <a:t> </a:t>
            </a:r>
            <a:endParaRPr lang="sl-SI" sz="1100" dirty="0"/>
          </a:p>
          <a:p>
            <a:pPr lvl="0"/>
            <a:r>
              <a:rPr lang="sl-SI" sz="1100" b="1" u="sng" dirty="0"/>
              <a:t>SOCIALNA POMOČ</a:t>
            </a:r>
            <a:endParaRPr lang="sl-SI" sz="1100" dirty="0"/>
          </a:p>
          <a:p>
            <a:pPr marL="0" indent="0">
              <a:buNone/>
            </a:pPr>
            <a:r>
              <a:rPr lang="sl-SI" sz="1100" dirty="0" smtClean="0"/>
              <a:t>Socialna </a:t>
            </a:r>
            <a:r>
              <a:rPr lang="sl-SI" sz="1100" dirty="0"/>
              <a:t>pomoč se odobri otrokom iz socialno ogroženega okolja v višini do 100 %.  Pri tem se upošteva v</a:t>
            </a:r>
            <a:r>
              <a:rPr lang="sl-SI" sz="1100" i="1" dirty="0"/>
              <a:t>išina povprečnega mesečnega dohodka na osebo, ki predstavlja določen odstotek neto povprečne mesečne plače vseh zaposlenih v RS. </a:t>
            </a:r>
            <a:endParaRPr lang="sl-SI" sz="1100" dirty="0"/>
          </a:p>
          <a:p>
            <a:pPr marL="0" indent="0">
              <a:buNone/>
            </a:pPr>
            <a:endParaRPr lang="sl-SI" sz="1100" i="1" dirty="0" smtClean="0"/>
          </a:p>
          <a:p>
            <a:pPr marL="0" indent="0">
              <a:buNone/>
            </a:pPr>
            <a:r>
              <a:rPr lang="sl-SI" sz="1100" i="1" dirty="0" smtClean="0"/>
              <a:t>Višina </a:t>
            </a:r>
            <a:r>
              <a:rPr lang="sl-SI" sz="1100" i="1" dirty="0"/>
              <a:t>dohodka je razvidna iz ODLOČBE </a:t>
            </a:r>
            <a:r>
              <a:rPr lang="sl-SI" sz="1100" i="1" dirty="0" smtClean="0"/>
              <a:t>CSD, </a:t>
            </a:r>
            <a:r>
              <a:rPr lang="sl-SI" sz="1100" i="1" dirty="0"/>
              <a:t>in sicer:</a:t>
            </a:r>
            <a:endParaRPr lang="sl-SI" sz="1100" dirty="0"/>
          </a:p>
          <a:p>
            <a:pPr marL="0" lvl="0" indent="0">
              <a:buNone/>
            </a:pPr>
            <a:r>
              <a:rPr lang="sl-SI" sz="1100" b="1" i="1" dirty="0"/>
              <a:t>do 30 % neto povprečne mesečne plače 	</a:t>
            </a:r>
            <a:r>
              <a:rPr lang="sl-SI" sz="1100" b="1" i="1" dirty="0" smtClean="0"/>
              <a:t>- </a:t>
            </a:r>
            <a:r>
              <a:rPr lang="sl-SI" sz="1100" b="1" i="1" dirty="0"/>
              <a:t>sofinanciranje v celoti</a:t>
            </a:r>
            <a:endParaRPr lang="sl-SI" sz="1100" b="1" dirty="0"/>
          </a:p>
          <a:p>
            <a:pPr marL="0" lvl="0" indent="0">
              <a:buNone/>
            </a:pPr>
            <a:r>
              <a:rPr lang="sl-SI" sz="1100" b="1" i="1" dirty="0"/>
              <a:t>od 31%  – 60% neto povprečne mesečne plače	- sofinanciranje v višini 70%</a:t>
            </a:r>
            <a:endParaRPr lang="sl-SI" sz="1100" b="1" dirty="0"/>
          </a:p>
          <a:p>
            <a:pPr marL="0" lvl="0" indent="0">
              <a:buNone/>
            </a:pPr>
            <a:r>
              <a:rPr lang="sl-SI" sz="1100" b="1" i="1" dirty="0"/>
              <a:t>več kot 60 % neto povprečne mesečne plače 	</a:t>
            </a:r>
            <a:r>
              <a:rPr lang="sl-SI" sz="1100" b="1" i="1" dirty="0" smtClean="0"/>
              <a:t>- vloga </a:t>
            </a:r>
            <a:r>
              <a:rPr lang="sl-SI" sz="1100" b="1" i="1" dirty="0"/>
              <a:t>se obravnava individualno</a:t>
            </a:r>
            <a:endParaRPr lang="sl-SI" sz="1100" b="1" dirty="0"/>
          </a:p>
          <a:p>
            <a:pPr marL="0" indent="0">
              <a:buNone/>
            </a:pPr>
            <a:r>
              <a:rPr lang="sl-SI" sz="1100" dirty="0"/>
              <a:t> </a:t>
            </a:r>
          </a:p>
          <a:p>
            <a:pPr lvl="0"/>
            <a:r>
              <a:rPr lang="sl-SI" sz="1100" b="1" u="sng" dirty="0" smtClean="0"/>
              <a:t>SOFINANCIRANJE </a:t>
            </a:r>
            <a:r>
              <a:rPr lang="sl-SI" sz="1100" b="1" u="sng" dirty="0"/>
              <a:t>TABOROV, ŠOL V NARAVI </a:t>
            </a:r>
            <a:endParaRPr lang="sl-SI" sz="1100" dirty="0"/>
          </a:p>
          <a:p>
            <a:pPr lvl="0"/>
            <a:endParaRPr lang="sl-SI" sz="1100" i="1" dirty="0" smtClean="0"/>
          </a:p>
          <a:p>
            <a:pPr marL="0" lvl="0" indent="0">
              <a:buNone/>
            </a:pPr>
            <a:r>
              <a:rPr lang="sl-SI" sz="1100" i="1" dirty="0" smtClean="0"/>
              <a:t>Šolski </a:t>
            </a:r>
            <a:r>
              <a:rPr lang="sl-SI" sz="1100" i="1" dirty="0"/>
              <a:t>sklad sodeluje pri plačilu </a:t>
            </a:r>
            <a:r>
              <a:rPr lang="sl-SI" sz="1100" b="1" i="1" dirty="0"/>
              <a:t>PREVOZA</a:t>
            </a:r>
            <a:r>
              <a:rPr lang="sl-SI" sz="1100" i="1" dirty="0"/>
              <a:t> </a:t>
            </a:r>
            <a:r>
              <a:rPr lang="sl-SI" sz="1100" b="1" i="1" dirty="0"/>
              <a:t>obveznega in nadstandardnega progama</a:t>
            </a:r>
            <a:r>
              <a:rPr lang="sl-SI" sz="1100" i="1" dirty="0"/>
              <a:t> šole, ki se ga udeleži cela generacija </a:t>
            </a:r>
            <a:r>
              <a:rPr lang="sl-SI" sz="1100" i="1" dirty="0" smtClean="0"/>
              <a:t>učencev, </a:t>
            </a:r>
            <a:r>
              <a:rPr lang="sl-SI" sz="1100" i="1" dirty="0"/>
              <a:t>in sicer: </a:t>
            </a:r>
            <a:endParaRPr lang="sl-SI" sz="1100" dirty="0"/>
          </a:p>
          <a:p>
            <a:pPr lvl="0"/>
            <a:r>
              <a:rPr lang="sl-SI" sz="1100" i="1" dirty="0"/>
              <a:t>naravoslovni tabor 2. R,</a:t>
            </a:r>
            <a:endParaRPr lang="sl-SI" sz="1100" dirty="0"/>
          </a:p>
          <a:p>
            <a:pPr lvl="0"/>
            <a:r>
              <a:rPr lang="sl-SI" sz="1100" i="1" dirty="0"/>
              <a:t>naravoslovni tabor 7. R,</a:t>
            </a:r>
            <a:endParaRPr lang="sl-SI" sz="1100" dirty="0"/>
          </a:p>
          <a:p>
            <a:pPr lvl="0"/>
            <a:r>
              <a:rPr lang="sl-SI" sz="1100" i="1" dirty="0"/>
              <a:t>zimska šola v naravi  4. R,</a:t>
            </a:r>
            <a:endParaRPr lang="sl-SI" sz="1100" dirty="0"/>
          </a:p>
          <a:p>
            <a:pPr lvl="0"/>
            <a:r>
              <a:rPr lang="sl-SI" sz="1100" i="1" dirty="0"/>
              <a:t>letna šola v naravi (obvezni program)   5. R.</a:t>
            </a:r>
            <a:endParaRPr lang="sl-SI" sz="1100" dirty="0"/>
          </a:p>
          <a:p>
            <a:pPr marL="0" indent="0">
              <a:buNone/>
            </a:pPr>
            <a:r>
              <a:rPr lang="sl-SI" sz="1100" i="1" dirty="0" smtClean="0"/>
              <a:t>Prevoz </a:t>
            </a:r>
            <a:r>
              <a:rPr lang="sl-SI" sz="1100" i="1" dirty="0"/>
              <a:t>se financira v višini </a:t>
            </a:r>
            <a:r>
              <a:rPr lang="sl-SI" sz="1400" b="1" i="1" dirty="0"/>
              <a:t>30% celotnega stroška prevoza. </a:t>
            </a:r>
            <a:endParaRPr lang="sl-SI" sz="1400" dirty="0"/>
          </a:p>
          <a:p>
            <a:pPr lvl="0"/>
            <a:endParaRPr lang="sl-SI" sz="1100" b="1" i="1" u="sng" dirty="0" smtClean="0"/>
          </a:p>
          <a:p>
            <a:pPr lvl="0"/>
            <a:r>
              <a:rPr lang="sl-SI" sz="1100" b="1" u="sng" dirty="0" smtClean="0"/>
              <a:t>SOFINANCIRANJE </a:t>
            </a:r>
            <a:r>
              <a:rPr lang="sl-SI" sz="1100" b="1" u="sng" dirty="0"/>
              <a:t>NADSTANDARDNE OBOGATITVENE DEJAVNOSTI</a:t>
            </a:r>
            <a:r>
              <a:rPr lang="sl-SI" sz="1100" u="sng" dirty="0"/>
              <a:t> </a:t>
            </a:r>
            <a:endParaRPr lang="sl-SI" sz="1100" dirty="0"/>
          </a:p>
          <a:p>
            <a:pPr marL="0" indent="0">
              <a:buNone/>
            </a:pPr>
            <a:r>
              <a:rPr lang="sl-SI" sz="1100" i="1" dirty="0" smtClean="0"/>
              <a:t> </a:t>
            </a:r>
            <a:r>
              <a:rPr lang="sl-SI" sz="1100" i="1" dirty="0"/>
              <a:t>v višini </a:t>
            </a:r>
            <a:r>
              <a:rPr lang="sl-SI" sz="1400" b="1" i="1" dirty="0"/>
              <a:t>5%–10% celotnega stroška </a:t>
            </a:r>
            <a:r>
              <a:rPr lang="sl-SI" sz="1100" b="1" i="1" dirty="0" smtClean="0"/>
              <a:t>dejavnosti</a:t>
            </a:r>
          </a:p>
          <a:p>
            <a:pPr marL="0" indent="0">
              <a:buNone/>
            </a:pPr>
            <a:endParaRPr lang="sl-SI" sz="1100" b="1" i="1" u="sng" dirty="0"/>
          </a:p>
          <a:p>
            <a:r>
              <a:rPr lang="sl-SI" sz="1100" b="1" u="sng" dirty="0" smtClean="0"/>
              <a:t>DRUGO </a:t>
            </a:r>
            <a:endParaRPr lang="sl-SI" sz="1100" dirty="0"/>
          </a:p>
          <a:p>
            <a:pPr marL="0" indent="0">
              <a:buNone/>
            </a:pPr>
            <a:r>
              <a:rPr lang="sl-SI" sz="1100" dirty="0"/>
              <a:t> </a:t>
            </a:r>
            <a:r>
              <a:rPr lang="sl-SI" sz="1100" dirty="0" smtClean="0"/>
              <a:t>Ostale </a:t>
            </a:r>
            <a:r>
              <a:rPr lang="sl-SI" sz="1100" dirty="0"/>
              <a:t>dejavnosti, dogodke, prireditve, nakupe in drugo upravni odbor obravnava na svojih sestankih na podlagi vlog za dodelitev sredstev.</a:t>
            </a:r>
          </a:p>
          <a:p>
            <a:pPr marL="0" indent="0">
              <a:buNone/>
            </a:pPr>
            <a:r>
              <a:rPr lang="sl-SI" sz="1100" dirty="0"/>
              <a:t>Sredstva odobri glede na presojo in trenutno finančno stanje sklada. </a:t>
            </a:r>
          </a:p>
        </p:txBody>
      </p:sp>
    </p:spTree>
    <p:extLst>
      <p:ext uri="{BB962C8B-B14F-4D97-AF65-F5344CB8AC3E}">
        <p14:creationId xmlns:p14="http://schemas.microsoft.com/office/powerpoint/2010/main" val="1785808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pPr algn="l"/>
            <a:r>
              <a:rPr lang="sl-SI" dirty="0" smtClean="0"/>
              <a:t>Finančni pregled 2017 </a:t>
            </a:r>
            <a:r>
              <a:rPr lang="sl-SI" sz="2200" dirty="0" smtClean="0"/>
              <a:t>(1.1.2017 – 31.12.2017)</a:t>
            </a:r>
            <a:endParaRPr lang="sl-SI" sz="2200" dirty="0"/>
          </a:p>
        </p:txBody>
      </p:sp>
      <p:graphicFrame>
        <p:nvGraphicFramePr>
          <p:cNvPr id="6" name="Ograda vsebine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0286614"/>
              </p:ext>
            </p:extLst>
          </p:nvPr>
        </p:nvGraphicFramePr>
        <p:xfrm>
          <a:off x="611560" y="1268760"/>
          <a:ext cx="7416824" cy="4292375"/>
        </p:xfrm>
        <a:graphic>
          <a:graphicData uri="http://schemas.openxmlformats.org/drawingml/2006/table">
            <a:tbl>
              <a:tblPr firstRow="1" bandRow="1">
                <a:tableStyleId>{FABFCF23-3B69-468F-B69F-88F6DE6A72F2}</a:tableStyleId>
              </a:tblPr>
              <a:tblGrid>
                <a:gridCol w="4725764"/>
                <a:gridCol w="2691060"/>
              </a:tblGrid>
              <a:tr h="520172">
                <a:tc>
                  <a:txBody>
                    <a:bodyPr/>
                    <a:lstStyle/>
                    <a:p>
                      <a:r>
                        <a:rPr lang="sl-SI" sz="2000" dirty="0" smtClean="0">
                          <a:solidFill>
                            <a:schemeClr val="tx1"/>
                          </a:solidFill>
                        </a:rPr>
                        <a:t>ZBRANA SREDSTVA </a:t>
                      </a:r>
                      <a:endParaRPr lang="sl-SI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l-SI" dirty="0"/>
                    </a:p>
                  </a:txBody>
                  <a:tcPr/>
                </a:tc>
              </a:tr>
              <a:tr h="576407">
                <a:tc>
                  <a:txBody>
                    <a:bodyPr/>
                    <a:lstStyle/>
                    <a:p>
                      <a:r>
                        <a:rPr lang="sl-SI" sz="1600" dirty="0" smtClean="0"/>
                        <a:t>ZBIRANJE ZAMAŠKOV </a:t>
                      </a:r>
                      <a:endParaRPr lang="sl-SI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l-SI" sz="1600" b="1" dirty="0" smtClean="0"/>
                        <a:t>167,00</a:t>
                      </a:r>
                      <a:endParaRPr lang="sl-SI" sz="1600" b="1" dirty="0"/>
                    </a:p>
                  </a:txBody>
                  <a:tcPr/>
                </a:tc>
              </a:tr>
              <a:tr h="535988">
                <a:tc>
                  <a:txBody>
                    <a:bodyPr/>
                    <a:lstStyle/>
                    <a:p>
                      <a:r>
                        <a:rPr lang="sl-SI" sz="1600" dirty="0" smtClean="0"/>
                        <a:t>ZAKLJUČEK ADIJO,</a:t>
                      </a:r>
                      <a:r>
                        <a:rPr lang="sl-SI" sz="1600" baseline="0" dirty="0" smtClean="0"/>
                        <a:t> ŠOLA – KONCERT</a:t>
                      </a:r>
                      <a:endParaRPr lang="sl-SI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l-SI" sz="1600" b="1" dirty="0" smtClean="0"/>
                        <a:t>1.416,71</a:t>
                      </a:r>
                      <a:endParaRPr lang="sl-SI" sz="1600" b="1" dirty="0"/>
                    </a:p>
                  </a:txBody>
                  <a:tcPr/>
                </a:tc>
              </a:tr>
              <a:tr h="520172">
                <a:tc>
                  <a:txBody>
                    <a:bodyPr/>
                    <a:lstStyle/>
                    <a:p>
                      <a:r>
                        <a:rPr lang="sl-SI" sz="1600" dirty="0" smtClean="0"/>
                        <a:t>ZBIRANJE PAPIRJA </a:t>
                      </a:r>
                      <a:endParaRPr lang="sl-SI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l-SI" sz="1600" b="1" dirty="0" smtClean="0"/>
                        <a:t>328,70</a:t>
                      </a:r>
                      <a:endParaRPr lang="sl-SI" sz="1600" b="1" dirty="0"/>
                    </a:p>
                  </a:txBody>
                  <a:tcPr/>
                </a:tc>
              </a:tr>
              <a:tr h="520172">
                <a:tc>
                  <a:txBody>
                    <a:bodyPr/>
                    <a:lstStyle/>
                    <a:p>
                      <a:r>
                        <a:rPr lang="sl-SI" sz="1600" dirty="0" smtClean="0"/>
                        <a:t>DONACIJA LIONS DOMŽALE</a:t>
                      </a:r>
                      <a:endParaRPr lang="sl-SI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l-SI" sz="1600" b="1" dirty="0" smtClean="0"/>
                        <a:t>300,00</a:t>
                      </a:r>
                      <a:endParaRPr lang="sl-SI" sz="1600" b="1" dirty="0"/>
                    </a:p>
                  </a:txBody>
                  <a:tcPr/>
                </a:tc>
              </a:tr>
              <a:tr h="520172">
                <a:tc>
                  <a:txBody>
                    <a:bodyPr/>
                    <a:lstStyle/>
                    <a:p>
                      <a:r>
                        <a:rPr lang="sl-SI" sz="1600" dirty="0" smtClean="0"/>
                        <a:t>NOVOLETNO</a:t>
                      </a:r>
                      <a:r>
                        <a:rPr lang="sl-SI" sz="1600" baseline="0" dirty="0" smtClean="0"/>
                        <a:t> SEJMARJENJE </a:t>
                      </a:r>
                      <a:endParaRPr lang="sl-SI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l-SI" sz="1600" b="1" dirty="0" smtClean="0"/>
                        <a:t>4.666,13</a:t>
                      </a:r>
                      <a:endParaRPr lang="sl-SI" sz="1600" b="1" dirty="0"/>
                    </a:p>
                  </a:txBody>
                  <a:tcPr/>
                </a:tc>
              </a:tr>
              <a:tr h="55119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l-SI" sz="1600" baseline="0" dirty="0" smtClean="0"/>
                        <a:t>DONACIJE STARŠEV </a:t>
                      </a:r>
                      <a:r>
                        <a:rPr lang="sl-SI" sz="1200" i="1" baseline="0" dirty="0" smtClean="0"/>
                        <a:t>(</a:t>
                      </a:r>
                      <a:r>
                        <a:rPr lang="sl-SI" sz="1200" i="1" dirty="0" smtClean="0"/>
                        <a:t>položnice; april</a:t>
                      </a:r>
                      <a:r>
                        <a:rPr lang="sl-SI" sz="1200" i="1" baseline="0" dirty="0" smtClean="0"/>
                        <a:t> in november 2017) </a:t>
                      </a:r>
                    </a:p>
                    <a:p>
                      <a:endParaRPr lang="sl-SI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l-SI" sz="1600" b="1" dirty="0" smtClean="0"/>
                        <a:t>1.809,40</a:t>
                      </a:r>
                      <a:endParaRPr lang="sl-SI" sz="1600" b="1" dirty="0" smtClean="0"/>
                    </a:p>
                  </a:txBody>
                  <a:tcPr/>
                </a:tc>
              </a:tr>
              <a:tr h="520172">
                <a:tc>
                  <a:txBody>
                    <a:bodyPr/>
                    <a:lstStyle/>
                    <a:p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l-SI" sz="2400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= </a:t>
                      </a:r>
                      <a:r>
                        <a:rPr lang="sl-SI" sz="2400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8.687,94 </a:t>
                      </a:r>
                      <a:r>
                        <a:rPr lang="sl-SI" sz="2400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€</a:t>
                      </a:r>
                      <a:endParaRPr lang="sl-SI" sz="24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63273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grada vsebine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02709938"/>
              </p:ext>
            </p:extLst>
          </p:nvPr>
        </p:nvGraphicFramePr>
        <p:xfrm>
          <a:off x="467543" y="188640"/>
          <a:ext cx="7920880" cy="6209302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4608512"/>
                <a:gridCol w="3312368"/>
              </a:tblGrid>
              <a:tr h="426956">
                <a:tc>
                  <a:txBody>
                    <a:bodyPr/>
                    <a:lstStyle/>
                    <a:p>
                      <a:pPr algn="l" fontAlgn="b"/>
                      <a:r>
                        <a:rPr lang="sl-SI" sz="1400" u="none" strike="noStrike" dirty="0">
                          <a:effectLst/>
                        </a:rPr>
                        <a:t> </a:t>
                      </a:r>
                      <a:r>
                        <a:rPr lang="sl-SI" sz="2400" u="none" strike="noStrike" dirty="0" smtClean="0">
                          <a:effectLst/>
                        </a:rPr>
                        <a:t>ODHODKI</a:t>
                      </a:r>
                      <a:endParaRPr lang="sl-SI" sz="1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l-SI" sz="1400" u="none" strike="noStrike" dirty="0" smtClean="0">
                        <a:effectLst/>
                      </a:endParaRPr>
                    </a:p>
                    <a:p>
                      <a:pPr algn="ctr" fontAlgn="b"/>
                      <a:endParaRPr lang="sl-SI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/>
                </a:tc>
              </a:tr>
              <a:tr h="426956"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l-SI" sz="1400" u="none" strike="noStrike" dirty="0" smtClean="0">
                          <a:effectLst/>
                        </a:rPr>
                        <a:t>SOC. POMOČ ZŠVN </a:t>
                      </a:r>
                      <a:r>
                        <a:rPr lang="sl-SI" sz="1200" u="none" strike="noStrike" dirty="0" smtClean="0">
                          <a:effectLst/>
                        </a:rPr>
                        <a:t>(16/17) </a:t>
                      </a:r>
                    </a:p>
                    <a:p>
                      <a:pPr algn="l" fontAlgn="b"/>
                      <a:endParaRPr lang="sl-SI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400" u="none" strike="noStrike" dirty="0">
                          <a:effectLst/>
                        </a:rPr>
                        <a:t>557,79</a:t>
                      </a:r>
                      <a:endParaRPr lang="sl-SI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/>
                </a:tc>
              </a:tr>
              <a:tr h="426956"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l-SI" sz="1400" u="none" strike="noStrike" dirty="0" smtClean="0">
                          <a:effectLst/>
                        </a:rPr>
                        <a:t>30 % PREVOZA ZŠVN </a:t>
                      </a:r>
                      <a:r>
                        <a:rPr lang="sl-SI" sz="1200" u="none" strike="noStrike" dirty="0" smtClean="0">
                          <a:effectLst/>
                        </a:rPr>
                        <a:t>(16/17)</a:t>
                      </a:r>
                    </a:p>
                    <a:p>
                      <a:pPr algn="l" fontAlgn="b"/>
                      <a:endParaRPr lang="sl-SI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400" u="none" strike="noStrike" dirty="0">
                          <a:effectLst/>
                        </a:rPr>
                        <a:t>213,32</a:t>
                      </a:r>
                      <a:endParaRPr lang="sl-SI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/>
                </a:tc>
              </a:tr>
              <a:tr h="426956"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l-SI" sz="1400" u="none" strike="noStrike" dirty="0" smtClean="0">
                          <a:effectLst/>
                        </a:rPr>
                        <a:t>SOC. POMOČ NARAVOSLOVNI TABOR 7. r  </a:t>
                      </a:r>
                      <a:r>
                        <a:rPr lang="sl-SI" sz="1200" u="none" strike="noStrike" dirty="0" smtClean="0">
                          <a:effectLst/>
                        </a:rPr>
                        <a:t>(16/17)</a:t>
                      </a:r>
                    </a:p>
                    <a:p>
                      <a:pPr algn="l" fontAlgn="b"/>
                      <a:endParaRPr lang="sl-SI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400" u="none" strike="noStrike" dirty="0">
                          <a:effectLst/>
                        </a:rPr>
                        <a:t>113,55</a:t>
                      </a:r>
                      <a:endParaRPr lang="sl-SI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/>
                </a:tc>
              </a:tr>
              <a:tr h="635773"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l-SI" sz="1400" u="none" strike="noStrike" dirty="0" smtClean="0">
                          <a:effectLst/>
                        </a:rPr>
                        <a:t>HUMANITAS</a:t>
                      </a:r>
                      <a:r>
                        <a:rPr lang="sl-SI" sz="1400" u="none" strike="noStrike" baseline="0" dirty="0" smtClean="0">
                          <a:effectLst/>
                        </a:rPr>
                        <a:t> - D</a:t>
                      </a:r>
                      <a:r>
                        <a:rPr lang="sl-SI" sz="1400" u="none" strike="noStrike" dirty="0" smtClean="0">
                          <a:effectLst/>
                        </a:rPr>
                        <a:t>RUŠTVO ZA ČLOVEKEVE PRAVICE </a:t>
                      </a:r>
                    </a:p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l-SI" sz="1400" u="none" strike="noStrike" dirty="0" smtClean="0">
                          <a:effectLst/>
                        </a:rPr>
                        <a:t>(izvedba</a:t>
                      </a:r>
                      <a:r>
                        <a:rPr lang="sl-SI" sz="1400" u="none" strike="noStrike" baseline="0" dirty="0" smtClean="0">
                          <a:effectLst/>
                        </a:rPr>
                        <a:t> delavnic na projektnem dnevu) </a:t>
                      </a:r>
                      <a:endParaRPr lang="sl-SI" sz="1400" u="none" strike="noStrike" dirty="0" smtClean="0">
                        <a:effectLst/>
                      </a:endParaRPr>
                    </a:p>
                    <a:p>
                      <a:pPr algn="l" fontAlgn="b"/>
                      <a:endParaRPr lang="sl-SI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400" u="none" strike="noStrike" dirty="0">
                          <a:effectLst/>
                        </a:rPr>
                        <a:t>180,00</a:t>
                      </a:r>
                      <a:endParaRPr lang="sl-SI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/>
                </a:tc>
              </a:tr>
              <a:tr h="426956"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l-SI" sz="1400" u="none" strike="noStrike" dirty="0" smtClean="0">
                          <a:effectLst/>
                        </a:rPr>
                        <a:t>10 % KEMIJSKI TABOR </a:t>
                      </a:r>
                      <a:r>
                        <a:rPr lang="sl-SI" sz="1200" u="none" strike="noStrike" dirty="0" smtClean="0">
                          <a:effectLst/>
                        </a:rPr>
                        <a:t>(16/17)</a:t>
                      </a:r>
                    </a:p>
                    <a:p>
                      <a:pPr algn="l" fontAlgn="b"/>
                      <a:endParaRPr lang="sl-SI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400" u="none" strike="noStrike" dirty="0">
                          <a:effectLst/>
                        </a:rPr>
                        <a:t>153,13</a:t>
                      </a:r>
                      <a:endParaRPr lang="sl-SI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/>
                </a:tc>
              </a:tr>
              <a:tr h="426956"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l-SI" sz="1400" u="none" strike="noStrike" dirty="0" smtClean="0">
                          <a:effectLst/>
                        </a:rPr>
                        <a:t>30 % PREVOZA LŠVN </a:t>
                      </a:r>
                      <a:r>
                        <a:rPr lang="sl-SI" sz="1200" u="none" strike="noStrike" dirty="0" smtClean="0">
                          <a:effectLst/>
                        </a:rPr>
                        <a:t>(junij 2017</a:t>
                      </a:r>
                      <a:r>
                        <a:rPr lang="sl-SI" sz="1400" u="none" strike="noStrike" dirty="0" smtClean="0">
                          <a:effectLst/>
                        </a:rPr>
                        <a:t>)</a:t>
                      </a:r>
                      <a:r>
                        <a:rPr lang="sl-SI" sz="1400" u="none" strike="noStrike" baseline="0" dirty="0" smtClean="0">
                          <a:effectLst/>
                        </a:rPr>
                        <a:t> </a:t>
                      </a:r>
                      <a:endParaRPr lang="sl-SI" sz="1400" u="none" strike="noStrike" dirty="0" smtClean="0">
                        <a:effectLst/>
                      </a:endParaRPr>
                    </a:p>
                    <a:p>
                      <a:pPr algn="l" fontAlgn="b"/>
                      <a:endParaRPr lang="sl-SI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400" u="none" strike="noStrike" dirty="0">
                          <a:effectLst/>
                        </a:rPr>
                        <a:t>376,87</a:t>
                      </a:r>
                      <a:endParaRPr lang="sl-SI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/>
                </a:tc>
              </a:tr>
              <a:tr h="426956"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l-SI" sz="1400" u="none" strike="noStrike" dirty="0" smtClean="0">
                          <a:effectLst/>
                        </a:rPr>
                        <a:t>ROBOTIKA – lego</a:t>
                      </a:r>
                      <a:r>
                        <a:rPr lang="sl-SI" sz="1400" u="none" strike="noStrike" baseline="0" dirty="0" smtClean="0">
                          <a:effectLst/>
                        </a:rPr>
                        <a:t> učila za izvajanje izbirnega predmeta </a:t>
                      </a:r>
                      <a:endParaRPr lang="sl-SI" sz="1400" u="none" strike="noStrike" dirty="0" smtClean="0">
                        <a:effectLst/>
                      </a:endParaRPr>
                    </a:p>
                    <a:p>
                      <a:pPr algn="l" fontAlgn="b"/>
                      <a:endParaRPr lang="sl-SI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400" u="none" strike="noStrike" dirty="0">
                          <a:effectLst/>
                        </a:rPr>
                        <a:t>2.000,00</a:t>
                      </a:r>
                      <a:endParaRPr lang="sl-SI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/>
                </a:tc>
              </a:tr>
              <a:tr h="426956"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l-SI" sz="1400" u="none" strike="noStrike" dirty="0" smtClean="0">
                          <a:effectLst/>
                        </a:rPr>
                        <a:t>30 % PREVOZA LŠVN </a:t>
                      </a:r>
                      <a:r>
                        <a:rPr lang="sl-SI" sz="1200" u="none" strike="noStrike" dirty="0" smtClean="0">
                          <a:effectLst/>
                        </a:rPr>
                        <a:t>(sept. 2017)</a:t>
                      </a:r>
                    </a:p>
                    <a:p>
                      <a:pPr algn="l" fontAlgn="b"/>
                      <a:endParaRPr lang="sl-SI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400" u="none" strike="noStrike" dirty="0">
                          <a:effectLst/>
                        </a:rPr>
                        <a:t>377,60</a:t>
                      </a:r>
                      <a:endParaRPr lang="sl-SI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/>
                </a:tc>
              </a:tr>
              <a:tr h="426956"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l-SI" sz="1400" u="none" strike="noStrike" dirty="0" smtClean="0">
                          <a:effectLst/>
                        </a:rPr>
                        <a:t>SOC. POMOČ LŠVN (sept. 2017) </a:t>
                      </a:r>
                    </a:p>
                    <a:p>
                      <a:pPr algn="l" fontAlgn="b"/>
                      <a:endParaRPr lang="sl-SI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400" u="none" strike="noStrike" dirty="0">
                          <a:effectLst/>
                        </a:rPr>
                        <a:t>231,92</a:t>
                      </a:r>
                      <a:endParaRPr lang="sl-SI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/>
                </a:tc>
              </a:tr>
              <a:tr h="426956"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l-SI" sz="1400" u="none" strike="noStrike" dirty="0" smtClean="0">
                          <a:effectLst/>
                        </a:rPr>
                        <a:t>KD BERNIK </a:t>
                      </a:r>
                      <a:r>
                        <a:rPr lang="sl-SI" sz="1400" u="none" strike="noStrike" baseline="0" dirty="0" smtClean="0">
                          <a:effectLst/>
                        </a:rPr>
                        <a:t> (soc. pomoč – plačilo abonmaja 1 otroku) </a:t>
                      </a:r>
                      <a:endParaRPr lang="sl-SI" sz="1400" u="none" strike="noStrike" dirty="0" smtClean="0">
                        <a:effectLst/>
                      </a:endParaRPr>
                    </a:p>
                    <a:p>
                      <a:pPr algn="l" fontAlgn="b"/>
                      <a:endParaRPr lang="sl-SI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400" u="none" strike="noStrike" dirty="0">
                          <a:effectLst/>
                        </a:rPr>
                        <a:t>22,50</a:t>
                      </a:r>
                      <a:endParaRPr lang="sl-SI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/>
                </a:tc>
              </a:tr>
              <a:tr h="426956"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l-SI" sz="1400" u="none" strike="noStrike" dirty="0" smtClean="0">
                          <a:effectLst/>
                        </a:rPr>
                        <a:t>10 % TABOR SOC. VEŠČINE </a:t>
                      </a:r>
                      <a:r>
                        <a:rPr lang="sl-SI" sz="1400" u="none" strike="noStrike" baseline="0" dirty="0" smtClean="0">
                          <a:effectLst/>
                        </a:rPr>
                        <a:t> </a:t>
                      </a:r>
                      <a:r>
                        <a:rPr lang="sl-SI" sz="1200" u="none" strike="noStrike" baseline="0" dirty="0" smtClean="0">
                          <a:effectLst/>
                        </a:rPr>
                        <a:t>(</a:t>
                      </a:r>
                      <a:r>
                        <a:rPr lang="sl-SI" sz="1200" u="none" strike="noStrike" dirty="0" smtClean="0">
                          <a:effectLst/>
                        </a:rPr>
                        <a:t>oktober</a:t>
                      </a:r>
                      <a:r>
                        <a:rPr lang="sl-SI" sz="1200" u="none" strike="noStrike" baseline="0" dirty="0" smtClean="0">
                          <a:effectLst/>
                        </a:rPr>
                        <a:t> 2017 )</a:t>
                      </a:r>
                      <a:endParaRPr lang="sl-SI" sz="1200" u="none" strike="noStrike" dirty="0" smtClean="0">
                        <a:effectLst/>
                      </a:endParaRPr>
                    </a:p>
                    <a:p>
                      <a:pPr algn="l" fontAlgn="b"/>
                      <a:endParaRPr lang="sl-SI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400" u="none" strike="noStrike" dirty="0">
                          <a:effectLst/>
                        </a:rPr>
                        <a:t>195,85</a:t>
                      </a:r>
                      <a:endParaRPr lang="sl-SI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/>
                </a:tc>
              </a:tr>
              <a:tr h="380501">
                <a:tc>
                  <a:txBody>
                    <a:bodyPr/>
                    <a:lstStyle/>
                    <a:p>
                      <a:pPr algn="l" fontAlgn="b"/>
                      <a:r>
                        <a:rPr lang="sl-SI" sz="1400" u="none" strike="noStrike" dirty="0" smtClean="0">
                          <a:effectLst/>
                        </a:rPr>
                        <a:t>TRAKOVI</a:t>
                      </a:r>
                      <a:r>
                        <a:rPr lang="sl-SI" sz="1400" u="none" strike="noStrike" baseline="0" dirty="0" smtClean="0">
                          <a:effectLst/>
                        </a:rPr>
                        <a:t> ZA KLJUČE S ŠOLSKIM ZNAKOM </a:t>
                      </a:r>
                      <a:endParaRPr lang="sl-SI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400" u="none" strike="noStrike" dirty="0">
                          <a:effectLst/>
                        </a:rPr>
                        <a:t>693,00</a:t>
                      </a:r>
                      <a:endParaRPr lang="sl-SI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/>
                </a:tc>
              </a:tr>
              <a:tr h="380501">
                <a:tc>
                  <a:txBody>
                    <a:bodyPr/>
                    <a:lstStyle/>
                    <a:p>
                      <a:pPr algn="l" fontAlgn="b"/>
                      <a:endParaRPr lang="sl-SI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2400" u="none" strike="noStrike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= 5.115,53 €</a:t>
                      </a:r>
                      <a:endParaRPr lang="sl-SI" sz="2400" b="1" i="0" u="none" strike="noStrike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</a:endParaRP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46353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l-SI" dirty="0"/>
          </a:p>
        </p:txBody>
      </p:sp>
      <p:graphicFrame>
        <p:nvGraphicFramePr>
          <p:cNvPr id="4" name="Ograda vsebine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15611488"/>
              </p:ext>
            </p:extLst>
          </p:nvPr>
        </p:nvGraphicFramePr>
        <p:xfrm>
          <a:off x="1763688" y="2276872"/>
          <a:ext cx="5832648" cy="237744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916324"/>
                <a:gridCol w="2916324"/>
              </a:tblGrid>
              <a:tr h="1116124">
                <a:tc>
                  <a:txBody>
                    <a:bodyPr/>
                    <a:lstStyle/>
                    <a:p>
                      <a:pPr algn="ctr"/>
                      <a:endParaRPr lang="sl-SI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sl-SI" b="1" dirty="0" smtClean="0">
                          <a:solidFill>
                            <a:schemeClr val="tx1"/>
                          </a:solidFill>
                        </a:rPr>
                        <a:t>Stanje </a:t>
                      </a:r>
                    </a:p>
                    <a:p>
                      <a:pPr algn="ctr"/>
                      <a:r>
                        <a:rPr lang="sl-SI" b="1" dirty="0" smtClean="0">
                          <a:solidFill>
                            <a:schemeClr val="tx1"/>
                          </a:solidFill>
                        </a:rPr>
                        <a:t>1.1. 2017</a:t>
                      </a:r>
                    </a:p>
                    <a:p>
                      <a:pPr algn="ctr"/>
                      <a:endParaRPr lang="sl-SI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sl-SI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sl-SI" b="1" dirty="0" smtClean="0">
                          <a:solidFill>
                            <a:schemeClr val="tx1"/>
                          </a:solidFill>
                        </a:rPr>
                        <a:t>8.970,04</a:t>
                      </a:r>
                      <a:endParaRPr lang="sl-SI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1116124">
                <a:tc>
                  <a:txBody>
                    <a:bodyPr/>
                    <a:lstStyle/>
                    <a:p>
                      <a:pPr algn="ctr"/>
                      <a:endParaRPr lang="sl-SI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sl-SI" b="1" dirty="0" smtClean="0">
                          <a:solidFill>
                            <a:schemeClr val="tx1"/>
                          </a:solidFill>
                        </a:rPr>
                        <a:t>Stanje</a:t>
                      </a:r>
                      <a:r>
                        <a:rPr lang="sl-SI" b="1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  <a:p>
                      <a:pPr algn="ctr"/>
                      <a:r>
                        <a:rPr lang="sl-SI" b="1" baseline="0" dirty="0" smtClean="0">
                          <a:solidFill>
                            <a:schemeClr val="tx1"/>
                          </a:solidFill>
                        </a:rPr>
                        <a:t>31.12.2017</a:t>
                      </a:r>
                    </a:p>
                    <a:p>
                      <a:pPr algn="ctr"/>
                      <a:endParaRPr lang="sl-SI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sl-SI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sl-SI" b="1" dirty="0" smtClean="0">
                          <a:solidFill>
                            <a:schemeClr val="tx1"/>
                          </a:solidFill>
                        </a:rPr>
                        <a:t>12.542,45</a:t>
                      </a:r>
                      <a:endParaRPr lang="sl-SI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091445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Pregled donacij staršev </a:t>
            </a:r>
            <a:endParaRPr lang="sl-SI" dirty="0"/>
          </a:p>
        </p:txBody>
      </p:sp>
      <p:graphicFrame>
        <p:nvGraphicFramePr>
          <p:cNvPr id="4" name="Ograda vsebine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53956368"/>
              </p:ext>
            </p:extLst>
          </p:nvPr>
        </p:nvGraphicFramePr>
        <p:xfrm>
          <a:off x="457200" y="1600200"/>
          <a:ext cx="8229600" cy="254000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371600"/>
                <a:gridCol w="1371600"/>
                <a:gridCol w="1371600"/>
                <a:gridCol w="1371600"/>
                <a:gridCol w="1371600"/>
                <a:gridCol w="1371600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dirty="0" smtClean="0">
                          <a:solidFill>
                            <a:schemeClr val="tx1"/>
                          </a:solidFill>
                        </a:rPr>
                        <a:t>13/14</a:t>
                      </a:r>
                      <a:endParaRPr lang="sl-SI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dirty="0" smtClean="0">
                          <a:solidFill>
                            <a:schemeClr val="tx1"/>
                          </a:solidFill>
                        </a:rPr>
                        <a:t>14/15</a:t>
                      </a:r>
                      <a:endParaRPr lang="sl-SI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dirty="0" smtClean="0">
                          <a:solidFill>
                            <a:schemeClr val="tx1"/>
                          </a:solidFill>
                        </a:rPr>
                        <a:t>15/16</a:t>
                      </a:r>
                      <a:endParaRPr lang="sl-SI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dirty="0" smtClean="0">
                          <a:solidFill>
                            <a:schemeClr val="tx1"/>
                          </a:solidFill>
                        </a:rPr>
                        <a:t>16/17</a:t>
                      </a:r>
                      <a:endParaRPr lang="sl-SI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dirty="0" smtClean="0">
                          <a:solidFill>
                            <a:schemeClr val="tx1"/>
                          </a:solidFill>
                        </a:rPr>
                        <a:t>17/18</a:t>
                      </a:r>
                      <a:endParaRPr lang="sl-SI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l-SI" sz="1600" dirty="0" smtClean="0"/>
                        <a:t>POLOŽNICE</a:t>
                      </a:r>
                    </a:p>
                    <a:p>
                      <a:endParaRPr lang="sl-SI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l-SI" dirty="0" smtClean="0"/>
                        <a:t>1.369,00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l-SI" dirty="0" smtClean="0"/>
                        <a:t>1.680,00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l-SI" dirty="0" smtClean="0"/>
                        <a:t>1.071,00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l-SI" dirty="0" smtClean="0"/>
                        <a:t>1.403,00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l-SI" dirty="0" smtClean="0"/>
                        <a:t>1.217,40</a:t>
                      </a:r>
                    </a:p>
                    <a:p>
                      <a:pPr algn="r"/>
                      <a:r>
                        <a:rPr lang="sl-SI" sz="1200" dirty="0" smtClean="0"/>
                        <a:t>(1. polletje)</a:t>
                      </a:r>
                      <a:endParaRPr lang="sl-SI" sz="1200" i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l-SI" sz="1600" dirty="0" smtClean="0"/>
                        <a:t>NOVOLETNO SEJMARJENJE</a:t>
                      </a:r>
                      <a:endParaRPr lang="sl-SI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l-SI" dirty="0" smtClean="0"/>
                        <a:t>3.393,00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l-SI" dirty="0" smtClean="0"/>
                        <a:t>2.973,86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l-SI" dirty="0" smtClean="0"/>
                        <a:t>3.094,19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l-SI" dirty="0" smtClean="0"/>
                        <a:t>3.034,22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l-SI" dirty="0" smtClean="0"/>
                        <a:t>4.666,13</a:t>
                      </a:r>
                    </a:p>
                    <a:p>
                      <a:pPr algn="r"/>
                      <a:endParaRPr lang="sl-SI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l-SI" sz="1600" dirty="0" smtClean="0"/>
                        <a:t>ZAKLJUČEK ADIJO,</a:t>
                      </a:r>
                      <a:r>
                        <a:rPr lang="sl-SI" sz="1600" baseline="0" dirty="0" smtClean="0"/>
                        <a:t> </a:t>
                      </a:r>
                      <a:r>
                        <a:rPr lang="sl-SI" sz="1600" dirty="0" smtClean="0"/>
                        <a:t> ŠOLA!</a:t>
                      </a:r>
                      <a:endParaRPr lang="sl-SI" sz="1600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l-SI" dirty="0" smtClean="0"/>
                        <a:t>2.256,90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l-SI" dirty="0" smtClean="0"/>
                        <a:t>3.232,00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l-SI" dirty="0" smtClean="0"/>
                        <a:t>3.556,23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l-SI" dirty="0" smtClean="0"/>
                        <a:t>1.416,71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sl-SI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l-SI" dirty="0" smtClean="0"/>
                        <a:t>7.018,90</a:t>
                      </a:r>
                      <a:endParaRPr lang="sl-SI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l-SI" dirty="0" smtClean="0"/>
                        <a:t>7.885,86</a:t>
                      </a:r>
                      <a:endParaRPr lang="sl-SI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l-SI" dirty="0" smtClean="0"/>
                        <a:t>7.676,42</a:t>
                      </a:r>
                      <a:endParaRPr lang="sl-SI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l-SI" dirty="0" smtClean="0"/>
                        <a:t>5.853.93</a:t>
                      </a:r>
                      <a:endParaRPr lang="sl-SI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l-SI" dirty="0" smtClean="0"/>
                        <a:t>5883,53</a:t>
                      </a:r>
                      <a:endParaRPr lang="sl-SI" i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558767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467544" y="548680"/>
            <a:ext cx="8229600" cy="5534075"/>
          </a:xfrm>
        </p:spPr>
        <p:txBody>
          <a:bodyPr/>
          <a:lstStyle/>
          <a:p>
            <a:pPr marL="0" indent="0" fontAlgn="base">
              <a:buNone/>
            </a:pPr>
            <a:endParaRPr lang="sl-SI" b="1" dirty="0"/>
          </a:p>
          <a:p>
            <a:pPr marL="0" indent="0" algn="ctr" fontAlgn="base">
              <a:buNone/>
            </a:pPr>
            <a:r>
              <a:rPr lang="sl-SI" b="1" dirty="0" smtClean="0"/>
              <a:t>Spoštovani starši, </a:t>
            </a:r>
          </a:p>
          <a:p>
            <a:pPr marL="0" indent="0" algn="ctr" fontAlgn="base">
              <a:buNone/>
            </a:pPr>
            <a:r>
              <a:rPr lang="sl-SI" b="1" dirty="0" smtClean="0"/>
              <a:t>hvala, </a:t>
            </a:r>
            <a:endParaRPr lang="sl-SI" b="1" dirty="0"/>
          </a:p>
          <a:p>
            <a:pPr marL="0" indent="0" algn="ctr" fontAlgn="base">
              <a:buNone/>
            </a:pPr>
            <a:r>
              <a:rPr lang="sl-SI" dirty="0" smtClean="0"/>
              <a:t>ker ste  vsako leto bolj </a:t>
            </a:r>
            <a:r>
              <a:rPr lang="sl-SI" b="1" dirty="0" smtClean="0"/>
              <a:t>vključeni</a:t>
            </a:r>
            <a:r>
              <a:rPr lang="sl-SI" dirty="0" smtClean="0"/>
              <a:t> v naše delo,</a:t>
            </a:r>
          </a:p>
          <a:p>
            <a:pPr marL="0" indent="0" algn="ctr" fontAlgn="base">
              <a:buNone/>
            </a:pPr>
            <a:r>
              <a:rPr lang="sl-SI" dirty="0" smtClean="0"/>
              <a:t>ker </a:t>
            </a:r>
            <a:r>
              <a:rPr lang="sl-SI" b="1" dirty="0" smtClean="0"/>
              <a:t>cenite</a:t>
            </a:r>
            <a:r>
              <a:rPr lang="sl-SI" dirty="0" smtClean="0"/>
              <a:t> naša prizadevanja in</a:t>
            </a:r>
          </a:p>
          <a:p>
            <a:pPr marL="0" indent="0" algn="ctr" fontAlgn="base">
              <a:buNone/>
            </a:pPr>
            <a:r>
              <a:rPr lang="sl-SI" dirty="0" smtClean="0"/>
              <a:t>ker skupaj razvijamo </a:t>
            </a:r>
            <a:r>
              <a:rPr lang="sl-SI" b="1" dirty="0" smtClean="0"/>
              <a:t>solidarnost</a:t>
            </a:r>
            <a:r>
              <a:rPr lang="sl-SI" dirty="0" smtClean="0"/>
              <a:t> </a:t>
            </a:r>
            <a:r>
              <a:rPr lang="sl-SI" dirty="0" smtClean="0"/>
              <a:t>ter</a:t>
            </a:r>
            <a:r>
              <a:rPr lang="sl-SI" dirty="0" smtClean="0"/>
              <a:t> </a:t>
            </a:r>
            <a:r>
              <a:rPr lang="sl-SI" b="1" dirty="0" smtClean="0"/>
              <a:t>soustvarjamo</a:t>
            </a:r>
            <a:r>
              <a:rPr lang="sl-SI" dirty="0" smtClean="0"/>
              <a:t> </a:t>
            </a:r>
            <a:r>
              <a:rPr lang="sl-SI" dirty="0"/>
              <a:t>pozitivne </a:t>
            </a:r>
            <a:r>
              <a:rPr lang="sl-SI" dirty="0" smtClean="0"/>
              <a:t>zgodbe.</a:t>
            </a:r>
          </a:p>
          <a:p>
            <a:pPr marL="0" indent="0" fontAlgn="base">
              <a:buNone/>
            </a:pPr>
            <a:endParaRPr lang="sl-SI" dirty="0"/>
          </a:p>
          <a:p>
            <a:pPr marL="0" indent="0" algn="r" fontAlgn="base">
              <a:buNone/>
            </a:pPr>
            <a:r>
              <a:rPr lang="sl-SI" sz="1800" dirty="0" smtClean="0"/>
              <a:t>UPRAVNI ODBOR </a:t>
            </a:r>
          </a:p>
          <a:p>
            <a:pPr marL="0" indent="0" algn="r" fontAlgn="base">
              <a:buNone/>
            </a:pPr>
            <a:r>
              <a:rPr lang="sl-SI" sz="1800" dirty="0" smtClean="0"/>
              <a:t>ŠOLSKEGA SKLADA OŠ VENCLJA PERKA </a:t>
            </a:r>
          </a:p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681221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ova tema">
  <a:themeElements>
    <a:clrScheme name="Sredinsko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Pisar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isar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Poslovni sejem</Template>
  <TotalTime>574</TotalTime>
  <Words>402</Words>
  <Application>Microsoft Office PowerPoint</Application>
  <PresentationFormat>Diaprojekcija na zaslonu (4:3)</PresentationFormat>
  <Paragraphs>128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diapozitivov</vt:lpstr>
      </vt:variant>
      <vt:variant>
        <vt:i4>8</vt:i4>
      </vt:variant>
    </vt:vector>
  </HeadingPairs>
  <TitlesOfParts>
    <vt:vector size="9" baseType="lpstr">
      <vt:lpstr>Officeova tema</vt:lpstr>
      <vt:lpstr>ŠOLSKI SKLAD  OŠ VENCLJA PERKA </vt:lpstr>
      <vt:lpstr>PowerPointova predstavitev</vt:lpstr>
      <vt:lpstr>PowerPointova predstavitev</vt:lpstr>
      <vt:lpstr>Finančni pregled 2017 (1.1.2017 – 31.12.2017)</vt:lpstr>
      <vt:lpstr>PowerPointova predstavitev</vt:lpstr>
      <vt:lpstr>PowerPointova predstavitev</vt:lpstr>
      <vt:lpstr>Pregled donacij staršev </vt:lpstr>
      <vt:lpstr>PowerPointova predstavitev</vt:lpstr>
    </vt:vector>
  </TitlesOfParts>
  <Company>Osnovna šola Venclja Perka Domžale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ŠOLSKI SKLAD</dc:title>
  <dc:creator>Bojana Vodnjov</dc:creator>
  <cp:lastModifiedBy>Bojana Vodnjov</cp:lastModifiedBy>
  <cp:revision>19</cp:revision>
  <cp:lastPrinted>2018-02-27T08:22:48Z</cp:lastPrinted>
  <dcterms:created xsi:type="dcterms:W3CDTF">2018-01-29T08:29:09Z</dcterms:created>
  <dcterms:modified xsi:type="dcterms:W3CDTF">2018-02-28T11:07:07Z</dcterms:modified>
</cp:coreProperties>
</file>