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Srednji slog 1 – poudarek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27C07-F7C8-4578-828D-DD170CF77D1E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F8122-7F2C-4B5C-821D-2DC2DBDB6A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3056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633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461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417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874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614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918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656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836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712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52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279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034B-41DA-496B-93FC-155FCD962612}" type="datetimeFigureOut">
              <a:rPr lang="sl-SI" smtClean="0"/>
              <a:t>28.2.2018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642A9-C8F1-4F76-9E0B-2632AB2422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863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sl-SI" dirty="0" smtClean="0"/>
              <a:t>ŠOLSKI SKLAD </a:t>
            </a:r>
            <a:br>
              <a:rPr lang="sl-SI" dirty="0" smtClean="0"/>
            </a:br>
            <a:r>
              <a:rPr lang="sl-SI" dirty="0" smtClean="0"/>
              <a:t>OŠ VENCLJA PERKA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24936" cy="1752600"/>
          </a:xfrm>
        </p:spPr>
        <p:txBody>
          <a:bodyPr>
            <a:normAutofit fontScale="92500"/>
          </a:bodyPr>
          <a:lstStyle/>
          <a:p>
            <a:pPr algn="l"/>
            <a:r>
              <a:rPr lang="sl-SI" dirty="0" smtClean="0">
                <a:solidFill>
                  <a:schemeClr val="tx1"/>
                </a:solidFill>
              </a:rPr>
              <a:t>UPRAVNI ODBOR </a:t>
            </a:r>
            <a:r>
              <a:rPr lang="sl-SI" sz="2200" dirty="0" smtClean="0">
                <a:solidFill>
                  <a:schemeClr val="tx1"/>
                </a:solidFill>
              </a:rPr>
              <a:t>sestavljajo</a:t>
            </a:r>
          </a:p>
          <a:p>
            <a:pPr algn="l"/>
            <a:r>
              <a:rPr lang="sl-SI" i="1" dirty="0" smtClean="0">
                <a:solidFill>
                  <a:schemeClr val="tx1"/>
                </a:solidFill>
              </a:rPr>
              <a:t>4 predstavniki staršev</a:t>
            </a:r>
            <a:r>
              <a:rPr lang="sl-SI" dirty="0" smtClean="0">
                <a:solidFill>
                  <a:schemeClr val="tx1"/>
                </a:solidFill>
              </a:rPr>
              <a:t>: </a:t>
            </a:r>
            <a:r>
              <a:rPr lang="sl-SI" sz="1500" dirty="0" smtClean="0">
                <a:solidFill>
                  <a:schemeClr val="tx1"/>
                </a:solidFill>
              </a:rPr>
              <a:t>Mihaela Somrak, Andrej Todorovič, Robert Pečnik, Peter Seljak</a:t>
            </a:r>
          </a:p>
          <a:p>
            <a:pPr algn="l"/>
            <a:r>
              <a:rPr lang="sl-SI" i="1" dirty="0" smtClean="0">
                <a:solidFill>
                  <a:schemeClr val="tx1"/>
                </a:solidFill>
              </a:rPr>
              <a:t>3 predstavniki šole</a:t>
            </a:r>
            <a:r>
              <a:rPr lang="sl-SI" dirty="0" smtClean="0">
                <a:solidFill>
                  <a:schemeClr val="tx1"/>
                </a:solidFill>
              </a:rPr>
              <a:t>: </a:t>
            </a:r>
            <a:r>
              <a:rPr lang="sl-SI" sz="1500" dirty="0" err="1" smtClean="0">
                <a:solidFill>
                  <a:schemeClr val="tx1"/>
                </a:solidFill>
              </a:rPr>
              <a:t>Dada</a:t>
            </a:r>
            <a:r>
              <a:rPr lang="sl-SI" sz="1500" dirty="0" smtClean="0">
                <a:solidFill>
                  <a:schemeClr val="tx1"/>
                </a:solidFill>
              </a:rPr>
              <a:t> Strle, Polona Seničar, Bojana Vodnjov</a:t>
            </a:r>
            <a:endParaRPr lang="sl-SI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sl-SI" b="1" dirty="0" smtClean="0"/>
              <a:t>ŠOLSKI SKLAD</a:t>
            </a:r>
            <a:r>
              <a:rPr lang="sl-SI" dirty="0"/>
              <a:t> </a:t>
            </a:r>
            <a:r>
              <a:rPr lang="sl-SI" dirty="0" smtClean="0"/>
              <a:t>ustanovljen leta 2003</a:t>
            </a:r>
          </a:p>
          <a:p>
            <a:r>
              <a:rPr lang="sl-SI" b="1" dirty="0" smtClean="0"/>
              <a:t>NAMEN</a:t>
            </a:r>
            <a:r>
              <a:rPr lang="sl-SI" dirty="0" smtClean="0"/>
              <a:t> šolskega sklada </a:t>
            </a:r>
            <a:r>
              <a:rPr lang="sl-SI" dirty="0"/>
              <a:t> </a:t>
            </a:r>
            <a:r>
              <a:rPr lang="sl-SI" dirty="0" smtClean="0"/>
              <a:t>je </a:t>
            </a:r>
            <a:r>
              <a:rPr lang="sl-SI" b="1" dirty="0" smtClean="0"/>
              <a:t>pridobivanje sredstev </a:t>
            </a:r>
            <a:r>
              <a:rPr lang="sl-SI" dirty="0" smtClean="0"/>
              <a:t>za: </a:t>
            </a:r>
          </a:p>
          <a:p>
            <a:pPr>
              <a:buFontTx/>
              <a:buChar char="-"/>
            </a:pPr>
            <a:r>
              <a:rPr lang="sl-SI" b="1" i="1" dirty="0" smtClean="0"/>
              <a:t>premagovanje socialne neenakosti in pomoč socialno šibkejšim učencem</a:t>
            </a:r>
            <a:r>
              <a:rPr lang="sl-SI" i="1" dirty="0" smtClean="0"/>
              <a:t> pri plačilu stroškov dejavnosti, ki jih starši ne zmorejo plačati </a:t>
            </a:r>
          </a:p>
          <a:p>
            <a:pPr>
              <a:buFontTx/>
              <a:buChar char="-"/>
            </a:pPr>
            <a:r>
              <a:rPr lang="sl-SI" b="1" i="1" dirty="0" smtClean="0"/>
              <a:t>sofinanciranje</a:t>
            </a:r>
            <a:r>
              <a:rPr lang="sl-SI" i="1" dirty="0" smtClean="0"/>
              <a:t> nekaterih šolskih </a:t>
            </a:r>
            <a:r>
              <a:rPr lang="sl-SI" b="1" i="1" dirty="0" smtClean="0"/>
              <a:t>nadstandardnih in obogatitvenih dejavnosti</a:t>
            </a:r>
            <a:r>
              <a:rPr lang="sl-SI" i="1" dirty="0" smtClean="0"/>
              <a:t> </a:t>
            </a:r>
          </a:p>
          <a:p>
            <a:pPr>
              <a:buFontTx/>
              <a:buChar char="-"/>
            </a:pPr>
            <a:r>
              <a:rPr lang="sl-SI" b="1" i="1" dirty="0" smtClean="0"/>
              <a:t>nakup opreme in učil</a:t>
            </a:r>
          </a:p>
          <a:p>
            <a:pPr>
              <a:buFontTx/>
              <a:buChar char="-"/>
            </a:pPr>
            <a:endParaRPr lang="sl-SI" b="1" dirty="0" smtClean="0"/>
          </a:p>
          <a:p>
            <a:r>
              <a:rPr lang="sl-SI" b="1" dirty="0" smtClean="0"/>
              <a:t>Sredstva zbiramo z različnimi prireditvami, zbiralnimi akcijami in donacijami.</a:t>
            </a:r>
          </a:p>
          <a:p>
            <a:pPr>
              <a:buFontTx/>
              <a:buChar char="-"/>
            </a:pPr>
            <a:endParaRPr lang="sl-SI" dirty="0"/>
          </a:p>
          <a:p>
            <a:pPr fontAlgn="base"/>
            <a:r>
              <a:rPr lang="sl-SI" dirty="0"/>
              <a:t>V primeru, da </a:t>
            </a:r>
            <a:r>
              <a:rPr lang="sl-SI" b="1" dirty="0"/>
              <a:t>starši </a:t>
            </a:r>
            <a:r>
              <a:rPr lang="sl-SI" dirty="0"/>
              <a:t>otrok </a:t>
            </a:r>
            <a:r>
              <a:rPr lang="sl-SI" b="1" dirty="0"/>
              <a:t>ne zmorejo kriti stroškov </a:t>
            </a:r>
            <a:r>
              <a:rPr lang="sl-SI" sz="2600" dirty="0"/>
              <a:t>dejavnosti, ki jih izvaja šola, lahko na šolski sklad</a:t>
            </a:r>
            <a:r>
              <a:rPr lang="sl-SI" dirty="0"/>
              <a:t> </a:t>
            </a:r>
            <a:r>
              <a:rPr lang="sl-SI" b="1" dirty="0"/>
              <a:t>naslovijo pisno </a:t>
            </a:r>
            <a:r>
              <a:rPr lang="sl-SI" b="1" dirty="0" smtClean="0"/>
              <a:t>vlogo</a:t>
            </a:r>
            <a:r>
              <a:rPr lang="sl-SI" b="1" dirty="0"/>
              <a:t> </a:t>
            </a:r>
            <a:r>
              <a:rPr lang="sl-SI" b="1" dirty="0" smtClean="0"/>
              <a:t> </a:t>
            </a:r>
            <a:r>
              <a:rPr lang="sl-SI" sz="2300" dirty="0" smtClean="0"/>
              <a:t>(spletna stran šole, tajništvo, razrednik). </a:t>
            </a:r>
            <a:endParaRPr lang="sl-SI" dirty="0" smtClean="0"/>
          </a:p>
          <a:p>
            <a:pPr fontAlgn="base"/>
            <a:r>
              <a:rPr lang="sl-SI" dirty="0" smtClean="0"/>
              <a:t>Upravni </a:t>
            </a:r>
            <a:r>
              <a:rPr lang="sl-SI" dirty="0"/>
              <a:t>odbor Šolskega sklada </a:t>
            </a:r>
            <a:r>
              <a:rPr lang="sl-SI" b="1" dirty="0"/>
              <a:t>zagotavlja varnost osebnih podatkov </a:t>
            </a:r>
            <a:r>
              <a:rPr lang="sl-SI" dirty="0"/>
              <a:t>prosilcev v skladu z Zakonom o varovanju osebnih podatkov.</a:t>
            </a:r>
          </a:p>
          <a:p>
            <a:pPr marL="0" indent="0" fontAlgn="base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37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5760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100" dirty="0"/>
              <a:t>Šolski sklad načrtuje </a:t>
            </a:r>
            <a:r>
              <a:rPr lang="sl-SI" sz="1600" b="1" dirty="0"/>
              <a:t>porabo sredstev </a:t>
            </a:r>
            <a:r>
              <a:rPr lang="sl-SI" sz="1100" dirty="0"/>
              <a:t>v skladu s </a:t>
            </a:r>
            <a:r>
              <a:rPr lang="sl-SI" sz="1200" b="1" dirty="0"/>
              <a:t>Kriteriji za dodelitev sredstev iz šolskega </a:t>
            </a:r>
            <a:r>
              <a:rPr lang="sl-SI" sz="1200" b="1" dirty="0" smtClean="0"/>
              <a:t>sklada</a:t>
            </a:r>
            <a:r>
              <a:rPr lang="sl-SI" sz="1100" b="1" dirty="0" smtClean="0"/>
              <a:t>.</a:t>
            </a:r>
            <a:r>
              <a:rPr lang="sl-SI" sz="1100" dirty="0" smtClean="0"/>
              <a:t> </a:t>
            </a:r>
            <a:endParaRPr lang="sl-SI" sz="1100" dirty="0"/>
          </a:p>
          <a:p>
            <a:pPr lvl="0"/>
            <a:r>
              <a:rPr lang="sl-SI" sz="1100" b="1" u="sng" dirty="0"/>
              <a:t>SOCIALNA POMOČ</a:t>
            </a:r>
            <a:endParaRPr lang="sl-SI" sz="1100" dirty="0"/>
          </a:p>
          <a:p>
            <a:pPr marL="0" indent="0">
              <a:buNone/>
            </a:pPr>
            <a:r>
              <a:rPr lang="sl-SI" sz="1100" dirty="0" smtClean="0"/>
              <a:t>Socialna </a:t>
            </a:r>
            <a:r>
              <a:rPr lang="sl-SI" sz="1100" dirty="0"/>
              <a:t>pomoč se odobri otrokom iz socialno ogroženega okolja v višini do 100 %.  Pri tem se upošteva v</a:t>
            </a:r>
            <a:r>
              <a:rPr lang="sl-SI" sz="1100" i="1" dirty="0"/>
              <a:t>išina povprečnega mesečnega dohodka na osebo, ki predstavlja določen odstotek neto povprečne mesečne plače vseh zaposlenih v RS. </a:t>
            </a:r>
            <a:endParaRPr lang="sl-SI" sz="1100" dirty="0"/>
          </a:p>
          <a:p>
            <a:pPr marL="0" indent="0">
              <a:buNone/>
            </a:pPr>
            <a:endParaRPr lang="sl-SI" sz="1100" i="1" dirty="0" smtClean="0"/>
          </a:p>
          <a:p>
            <a:pPr marL="0" indent="0">
              <a:buNone/>
            </a:pPr>
            <a:r>
              <a:rPr lang="sl-SI" sz="1100" i="1" dirty="0" smtClean="0"/>
              <a:t>Višina </a:t>
            </a:r>
            <a:r>
              <a:rPr lang="sl-SI" sz="1100" i="1" dirty="0"/>
              <a:t>dohodka je razvidna iz ODLOČBE </a:t>
            </a:r>
            <a:r>
              <a:rPr lang="sl-SI" sz="1100" i="1" dirty="0" smtClean="0"/>
              <a:t>CSD, </a:t>
            </a:r>
            <a:r>
              <a:rPr lang="sl-SI" sz="1100" i="1" dirty="0"/>
              <a:t>in sicer:</a:t>
            </a:r>
            <a:endParaRPr lang="sl-SI" sz="1100" dirty="0"/>
          </a:p>
          <a:p>
            <a:pPr marL="0" lvl="0" indent="0">
              <a:buNone/>
            </a:pPr>
            <a:r>
              <a:rPr lang="sl-SI" sz="1100" b="1" i="1" dirty="0"/>
              <a:t>do 30 % neto povprečne mesečne plače 	</a:t>
            </a:r>
            <a:r>
              <a:rPr lang="sl-SI" sz="1100" b="1" i="1" dirty="0" smtClean="0"/>
              <a:t>- </a:t>
            </a:r>
            <a:r>
              <a:rPr lang="sl-SI" sz="1100" b="1" i="1" dirty="0"/>
              <a:t>sofinanciranje v celoti</a:t>
            </a:r>
            <a:endParaRPr lang="sl-SI" sz="1100" b="1" dirty="0"/>
          </a:p>
          <a:p>
            <a:pPr marL="0" lvl="0" indent="0">
              <a:buNone/>
            </a:pPr>
            <a:r>
              <a:rPr lang="sl-SI" sz="1100" b="1" i="1" dirty="0"/>
              <a:t>od 31%  – 60% neto povprečne mesečne plače	- sofinanciranje v višini 70%</a:t>
            </a:r>
            <a:endParaRPr lang="sl-SI" sz="1100" b="1" dirty="0"/>
          </a:p>
          <a:p>
            <a:pPr marL="0" lvl="0" indent="0">
              <a:buNone/>
            </a:pPr>
            <a:r>
              <a:rPr lang="sl-SI" sz="1100" b="1" i="1" dirty="0"/>
              <a:t>več kot 60 % neto povprečne mesečne plače 	</a:t>
            </a:r>
            <a:r>
              <a:rPr lang="sl-SI" sz="1100" b="1" i="1" dirty="0" smtClean="0"/>
              <a:t>- vloga </a:t>
            </a:r>
            <a:r>
              <a:rPr lang="sl-SI" sz="1100" b="1" i="1" dirty="0"/>
              <a:t>se obravnava individualno</a:t>
            </a:r>
            <a:endParaRPr lang="sl-SI" sz="1100" b="1" dirty="0"/>
          </a:p>
          <a:p>
            <a:pPr marL="0" indent="0">
              <a:buNone/>
            </a:pPr>
            <a:r>
              <a:rPr lang="sl-SI" sz="1100" dirty="0"/>
              <a:t> </a:t>
            </a:r>
          </a:p>
          <a:p>
            <a:pPr lvl="0"/>
            <a:r>
              <a:rPr lang="sl-SI" sz="1100" b="1" u="sng" dirty="0" smtClean="0"/>
              <a:t>SOFINANCIRANJE </a:t>
            </a:r>
            <a:r>
              <a:rPr lang="sl-SI" sz="1100" b="1" u="sng" dirty="0"/>
              <a:t>TABOROV, ŠOL V NARAVI </a:t>
            </a:r>
            <a:endParaRPr lang="sl-SI" sz="1100" dirty="0"/>
          </a:p>
          <a:p>
            <a:pPr lvl="0"/>
            <a:endParaRPr lang="sl-SI" sz="1100" i="1" dirty="0" smtClean="0"/>
          </a:p>
          <a:p>
            <a:pPr marL="0" lvl="0" indent="0">
              <a:buNone/>
            </a:pPr>
            <a:r>
              <a:rPr lang="sl-SI" sz="1100" i="1" dirty="0" smtClean="0"/>
              <a:t>Šolski </a:t>
            </a:r>
            <a:r>
              <a:rPr lang="sl-SI" sz="1100" i="1" dirty="0"/>
              <a:t>sklad sodeluje pri plačilu </a:t>
            </a:r>
            <a:r>
              <a:rPr lang="sl-SI" sz="1100" b="1" i="1" dirty="0"/>
              <a:t>PREVOZA</a:t>
            </a:r>
            <a:r>
              <a:rPr lang="sl-SI" sz="1100" i="1" dirty="0"/>
              <a:t> </a:t>
            </a:r>
            <a:r>
              <a:rPr lang="sl-SI" sz="1100" b="1" i="1" dirty="0"/>
              <a:t>obveznega in nadstandardnega progama</a:t>
            </a:r>
            <a:r>
              <a:rPr lang="sl-SI" sz="1100" i="1" dirty="0"/>
              <a:t> šole, ki se ga udeleži cela generacija </a:t>
            </a:r>
            <a:r>
              <a:rPr lang="sl-SI" sz="1100" i="1" dirty="0" smtClean="0"/>
              <a:t>učencev, </a:t>
            </a:r>
            <a:r>
              <a:rPr lang="sl-SI" sz="1100" i="1" dirty="0"/>
              <a:t>in sicer: </a:t>
            </a:r>
            <a:endParaRPr lang="sl-SI" sz="1100" dirty="0"/>
          </a:p>
          <a:p>
            <a:pPr lvl="0"/>
            <a:r>
              <a:rPr lang="sl-SI" sz="1100" i="1" dirty="0"/>
              <a:t>naravoslovni tabor 2. R,</a:t>
            </a:r>
            <a:endParaRPr lang="sl-SI" sz="1100" dirty="0"/>
          </a:p>
          <a:p>
            <a:pPr lvl="0"/>
            <a:r>
              <a:rPr lang="sl-SI" sz="1100" i="1" dirty="0"/>
              <a:t>naravoslovni tabor 7. R,</a:t>
            </a:r>
            <a:endParaRPr lang="sl-SI" sz="1100" dirty="0"/>
          </a:p>
          <a:p>
            <a:pPr lvl="0"/>
            <a:r>
              <a:rPr lang="sl-SI" sz="1100" i="1" dirty="0"/>
              <a:t>zimska šola v naravi  4. R,</a:t>
            </a:r>
            <a:endParaRPr lang="sl-SI" sz="1100" dirty="0"/>
          </a:p>
          <a:p>
            <a:pPr lvl="0"/>
            <a:r>
              <a:rPr lang="sl-SI" sz="1100" i="1" dirty="0"/>
              <a:t>letna šola v naravi (obvezni program)   5. R.</a:t>
            </a:r>
            <a:endParaRPr lang="sl-SI" sz="1100" dirty="0"/>
          </a:p>
          <a:p>
            <a:pPr marL="0" indent="0">
              <a:buNone/>
            </a:pPr>
            <a:r>
              <a:rPr lang="sl-SI" sz="1100" i="1" dirty="0" smtClean="0"/>
              <a:t>Prevoz </a:t>
            </a:r>
            <a:r>
              <a:rPr lang="sl-SI" sz="1100" i="1" dirty="0"/>
              <a:t>se financira v višini </a:t>
            </a:r>
            <a:r>
              <a:rPr lang="sl-SI" sz="1400" b="1" i="1" dirty="0"/>
              <a:t>30% celotnega stroška prevoza. </a:t>
            </a:r>
            <a:endParaRPr lang="sl-SI" sz="1400" dirty="0"/>
          </a:p>
          <a:p>
            <a:pPr lvl="0"/>
            <a:endParaRPr lang="sl-SI" sz="1100" b="1" i="1" u="sng" dirty="0" smtClean="0"/>
          </a:p>
          <a:p>
            <a:pPr lvl="0"/>
            <a:r>
              <a:rPr lang="sl-SI" sz="1100" b="1" u="sng" dirty="0" smtClean="0"/>
              <a:t>SOFINANCIRANJE </a:t>
            </a:r>
            <a:r>
              <a:rPr lang="sl-SI" sz="1100" b="1" u="sng" dirty="0"/>
              <a:t>NADSTANDARDNE OBOGATITVENE DEJAVNOSTI</a:t>
            </a:r>
            <a:r>
              <a:rPr lang="sl-SI" sz="1100" u="sng" dirty="0"/>
              <a:t> </a:t>
            </a:r>
            <a:endParaRPr lang="sl-SI" sz="1100" dirty="0"/>
          </a:p>
          <a:p>
            <a:pPr marL="0" indent="0">
              <a:buNone/>
            </a:pPr>
            <a:r>
              <a:rPr lang="sl-SI" sz="1100" i="1" dirty="0" smtClean="0"/>
              <a:t> </a:t>
            </a:r>
            <a:r>
              <a:rPr lang="sl-SI" sz="1100" i="1" dirty="0"/>
              <a:t>v višini </a:t>
            </a:r>
            <a:r>
              <a:rPr lang="sl-SI" sz="1400" b="1" i="1" dirty="0"/>
              <a:t>5%–10% celotnega stroška </a:t>
            </a:r>
            <a:r>
              <a:rPr lang="sl-SI" sz="1100" b="1" i="1" dirty="0" smtClean="0"/>
              <a:t>dejavnosti</a:t>
            </a:r>
          </a:p>
          <a:p>
            <a:pPr marL="0" indent="0">
              <a:buNone/>
            </a:pPr>
            <a:endParaRPr lang="sl-SI" sz="1100" b="1" i="1" u="sng" dirty="0"/>
          </a:p>
          <a:p>
            <a:r>
              <a:rPr lang="sl-SI" sz="1100" b="1" u="sng" dirty="0" smtClean="0"/>
              <a:t>DRUGO </a:t>
            </a:r>
            <a:endParaRPr lang="sl-SI" sz="1100" dirty="0"/>
          </a:p>
          <a:p>
            <a:pPr marL="0" indent="0">
              <a:buNone/>
            </a:pPr>
            <a:r>
              <a:rPr lang="sl-SI" sz="1100" dirty="0"/>
              <a:t> </a:t>
            </a:r>
            <a:r>
              <a:rPr lang="sl-SI" sz="1100" dirty="0" smtClean="0"/>
              <a:t>Ostale </a:t>
            </a:r>
            <a:r>
              <a:rPr lang="sl-SI" sz="1100" dirty="0"/>
              <a:t>dejavnosti, dogodke, prireditve, nakupe in drugo upravni odbor obravnava na svojih sestankih na podlagi vlog za dodelitev sredstev.</a:t>
            </a:r>
          </a:p>
          <a:p>
            <a:pPr marL="0" indent="0">
              <a:buNone/>
            </a:pPr>
            <a:r>
              <a:rPr lang="sl-SI" sz="1100" dirty="0"/>
              <a:t>Sredstva odobri glede na presojo in trenutno finančno stanje sklada. </a:t>
            </a:r>
          </a:p>
        </p:txBody>
      </p:sp>
    </p:spTree>
    <p:extLst>
      <p:ext uri="{BB962C8B-B14F-4D97-AF65-F5344CB8AC3E}">
        <p14:creationId xmlns:p14="http://schemas.microsoft.com/office/powerpoint/2010/main" val="17858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sl-SI" dirty="0" smtClean="0"/>
              <a:t>Finančni pregled 2017 </a:t>
            </a:r>
            <a:r>
              <a:rPr lang="sl-SI" sz="2200" dirty="0" smtClean="0"/>
              <a:t>(1.1.2017 – 31.12.2017)</a:t>
            </a:r>
            <a:endParaRPr lang="sl-SI" sz="2200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86614"/>
              </p:ext>
            </p:extLst>
          </p:nvPr>
        </p:nvGraphicFramePr>
        <p:xfrm>
          <a:off x="611560" y="1268760"/>
          <a:ext cx="7416824" cy="429237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725764"/>
                <a:gridCol w="2691060"/>
              </a:tblGrid>
              <a:tr h="520172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chemeClr val="tx1"/>
                          </a:solidFill>
                        </a:rPr>
                        <a:t>ZBRANA SREDSTVA </a:t>
                      </a:r>
                      <a:endParaRPr lang="sl-SI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576407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ZBIRANJE ZAMAŠKOV 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b="1" dirty="0" smtClean="0"/>
                        <a:t>167,00</a:t>
                      </a:r>
                      <a:endParaRPr lang="sl-SI" sz="1600" b="1" dirty="0"/>
                    </a:p>
                  </a:txBody>
                  <a:tcPr/>
                </a:tc>
              </a:tr>
              <a:tr h="535988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ZAKLJUČEK ADIJO,</a:t>
                      </a:r>
                      <a:r>
                        <a:rPr lang="sl-SI" sz="1600" baseline="0" dirty="0" smtClean="0"/>
                        <a:t> ŠOLA – KONCERT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b="1" dirty="0" smtClean="0"/>
                        <a:t>1.416,71</a:t>
                      </a:r>
                      <a:endParaRPr lang="sl-SI" sz="1600" b="1" dirty="0"/>
                    </a:p>
                  </a:txBody>
                  <a:tcPr/>
                </a:tc>
              </a:tr>
              <a:tr h="520172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ZBIRANJE PAPIRJA 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b="1" dirty="0" smtClean="0"/>
                        <a:t>328,70</a:t>
                      </a:r>
                      <a:endParaRPr lang="sl-SI" sz="1600" b="1" dirty="0"/>
                    </a:p>
                  </a:txBody>
                  <a:tcPr/>
                </a:tc>
              </a:tr>
              <a:tr h="520172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DONACIJA LIONS DOMŽALE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b="1" dirty="0" smtClean="0"/>
                        <a:t>300,00</a:t>
                      </a:r>
                      <a:endParaRPr lang="sl-SI" sz="1600" b="1" dirty="0"/>
                    </a:p>
                  </a:txBody>
                  <a:tcPr/>
                </a:tc>
              </a:tr>
              <a:tr h="520172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NOVOLETNO</a:t>
                      </a:r>
                      <a:r>
                        <a:rPr lang="sl-SI" sz="1600" baseline="0" dirty="0" smtClean="0"/>
                        <a:t> SEJMARJENJE 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b="1" dirty="0" smtClean="0"/>
                        <a:t>4.666,13</a:t>
                      </a:r>
                      <a:endParaRPr lang="sl-SI" sz="1600" b="1" dirty="0"/>
                    </a:p>
                  </a:txBody>
                  <a:tcPr/>
                </a:tc>
              </a:tr>
              <a:tr h="551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aseline="0" dirty="0" smtClean="0"/>
                        <a:t>DONACIJE STARŠEV </a:t>
                      </a:r>
                      <a:r>
                        <a:rPr lang="sl-SI" sz="1200" i="1" baseline="0" dirty="0" smtClean="0"/>
                        <a:t>(</a:t>
                      </a:r>
                      <a:r>
                        <a:rPr lang="sl-SI" sz="1200" i="1" dirty="0" smtClean="0"/>
                        <a:t>položnice; april</a:t>
                      </a:r>
                      <a:r>
                        <a:rPr lang="sl-SI" sz="1200" i="1" baseline="0" dirty="0" smtClean="0"/>
                        <a:t> in november 2017) </a:t>
                      </a:r>
                    </a:p>
                    <a:p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600" b="1" dirty="0" smtClean="0"/>
                        <a:t>1.809,40</a:t>
                      </a:r>
                      <a:endParaRPr lang="sl-SI" sz="1600" b="1" dirty="0" smtClean="0"/>
                    </a:p>
                  </a:txBody>
                  <a:tcPr/>
                </a:tc>
              </a:tr>
              <a:tr h="520172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 </a:t>
                      </a:r>
                      <a:r>
                        <a:rPr lang="sl-SI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8.687,94 </a:t>
                      </a:r>
                      <a:r>
                        <a:rPr lang="sl-SI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€</a:t>
                      </a:r>
                      <a:endParaRPr lang="sl-SI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09938"/>
              </p:ext>
            </p:extLst>
          </p:nvPr>
        </p:nvGraphicFramePr>
        <p:xfrm>
          <a:off x="467543" y="188640"/>
          <a:ext cx="7920880" cy="62093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08512"/>
                <a:gridCol w="3312368"/>
              </a:tblGrid>
              <a:tr h="426956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 dirty="0">
                          <a:effectLst/>
                        </a:rPr>
                        <a:t> </a:t>
                      </a:r>
                      <a:r>
                        <a:rPr lang="sl-SI" sz="2400" u="none" strike="noStrike" dirty="0" smtClean="0">
                          <a:effectLst/>
                        </a:rPr>
                        <a:t>ODHODKI</a:t>
                      </a:r>
                      <a:endParaRPr lang="sl-SI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4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SOC. POMOČ ZŠVN </a:t>
                      </a:r>
                      <a:r>
                        <a:rPr lang="sl-SI" sz="1200" u="none" strike="noStrike" dirty="0" smtClean="0">
                          <a:effectLst/>
                        </a:rPr>
                        <a:t>(16/17) </a:t>
                      </a: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557,79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30 % PREVOZA ZŠVN </a:t>
                      </a:r>
                      <a:r>
                        <a:rPr lang="sl-SI" sz="1200" u="none" strike="noStrike" dirty="0" smtClean="0">
                          <a:effectLst/>
                        </a:rPr>
                        <a:t>(16/17)</a:t>
                      </a: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213,32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SOC. POMOČ NARAVOSLOVNI TABOR 7. r  </a:t>
                      </a:r>
                      <a:r>
                        <a:rPr lang="sl-SI" sz="1200" u="none" strike="noStrike" dirty="0" smtClean="0">
                          <a:effectLst/>
                        </a:rPr>
                        <a:t>(16/17)</a:t>
                      </a: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113,55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357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HUMANITAS</a:t>
                      </a:r>
                      <a:r>
                        <a:rPr lang="sl-SI" sz="1400" u="none" strike="noStrike" baseline="0" dirty="0" smtClean="0">
                          <a:effectLst/>
                        </a:rPr>
                        <a:t> - D</a:t>
                      </a:r>
                      <a:r>
                        <a:rPr lang="sl-SI" sz="1400" u="none" strike="noStrike" dirty="0" smtClean="0">
                          <a:effectLst/>
                        </a:rPr>
                        <a:t>RUŠTVO ZA ČLOVEKEVE PRAVICE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(izvedba</a:t>
                      </a:r>
                      <a:r>
                        <a:rPr lang="sl-SI" sz="1400" u="none" strike="noStrike" baseline="0" dirty="0" smtClean="0">
                          <a:effectLst/>
                        </a:rPr>
                        <a:t> delavnic na projektnem dnevu) </a:t>
                      </a:r>
                      <a:endParaRPr lang="sl-SI" sz="14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180,00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10 % KEMIJSKI TABOR </a:t>
                      </a:r>
                      <a:r>
                        <a:rPr lang="sl-SI" sz="1200" u="none" strike="noStrike" dirty="0" smtClean="0">
                          <a:effectLst/>
                        </a:rPr>
                        <a:t>(16/17)</a:t>
                      </a: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153,13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30 % PREVOZA LŠVN </a:t>
                      </a:r>
                      <a:r>
                        <a:rPr lang="sl-SI" sz="1200" u="none" strike="noStrike" dirty="0" smtClean="0">
                          <a:effectLst/>
                        </a:rPr>
                        <a:t>(junij 2017</a:t>
                      </a:r>
                      <a:r>
                        <a:rPr lang="sl-SI" sz="1400" u="none" strike="noStrike" dirty="0" smtClean="0">
                          <a:effectLst/>
                        </a:rPr>
                        <a:t>)</a:t>
                      </a:r>
                      <a:r>
                        <a:rPr lang="sl-SI" sz="1400" u="none" strike="noStrike" baseline="0" dirty="0" smtClean="0">
                          <a:effectLst/>
                        </a:rPr>
                        <a:t> </a:t>
                      </a:r>
                      <a:endParaRPr lang="sl-SI" sz="14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376,87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ROBOTIKA – lego</a:t>
                      </a:r>
                      <a:r>
                        <a:rPr lang="sl-SI" sz="1400" u="none" strike="noStrike" baseline="0" dirty="0" smtClean="0">
                          <a:effectLst/>
                        </a:rPr>
                        <a:t> učila za izvajanje izbirnega predmeta </a:t>
                      </a:r>
                      <a:endParaRPr lang="sl-SI" sz="14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2.000,00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30 % PREVOZA LŠVN </a:t>
                      </a:r>
                      <a:r>
                        <a:rPr lang="sl-SI" sz="1200" u="none" strike="noStrike" dirty="0" smtClean="0">
                          <a:effectLst/>
                        </a:rPr>
                        <a:t>(sept. 2017)</a:t>
                      </a: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377,60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SOC. POMOČ LŠVN (sept. 2017) </a:t>
                      </a: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231,92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KD BERNIK </a:t>
                      </a:r>
                      <a:r>
                        <a:rPr lang="sl-SI" sz="1400" u="none" strike="noStrike" baseline="0" dirty="0" smtClean="0">
                          <a:effectLst/>
                        </a:rPr>
                        <a:t> (soc. pomoč – plačilo abonmaja 1 otroku) </a:t>
                      </a:r>
                      <a:endParaRPr lang="sl-SI" sz="14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22,50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269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 smtClean="0">
                          <a:effectLst/>
                        </a:rPr>
                        <a:t>10 % TABOR SOC. VEŠČINE </a:t>
                      </a:r>
                      <a:r>
                        <a:rPr lang="sl-SI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sl-SI" sz="1200" u="none" strike="noStrike" baseline="0" dirty="0" smtClean="0">
                          <a:effectLst/>
                        </a:rPr>
                        <a:t>(</a:t>
                      </a:r>
                      <a:r>
                        <a:rPr lang="sl-SI" sz="1200" u="none" strike="noStrike" dirty="0" smtClean="0">
                          <a:effectLst/>
                        </a:rPr>
                        <a:t>oktober</a:t>
                      </a:r>
                      <a:r>
                        <a:rPr lang="sl-SI" sz="1200" u="none" strike="noStrike" baseline="0" dirty="0" smtClean="0">
                          <a:effectLst/>
                        </a:rPr>
                        <a:t> 2017 )</a:t>
                      </a:r>
                      <a:endParaRPr lang="sl-SI" sz="12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195,85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80501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 dirty="0" smtClean="0">
                          <a:effectLst/>
                        </a:rPr>
                        <a:t>TRAKOVI</a:t>
                      </a:r>
                      <a:r>
                        <a:rPr lang="sl-SI" sz="1400" u="none" strike="noStrike" baseline="0" dirty="0" smtClean="0">
                          <a:effectLst/>
                        </a:rPr>
                        <a:t> ZA KLJUČE S ŠOLSKIM ZNAKOM 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400" u="none" strike="noStrike" dirty="0">
                          <a:effectLst/>
                        </a:rPr>
                        <a:t>693,00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80501">
                <a:tc>
                  <a:txBody>
                    <a:bodyPr/>
                    <a:lstStyle/>
                    <a:p>
                      <a:pPr algn="l" fontAlgn="b"/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4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 5.115,53 €</a:t>
                      </a:r>
                      <a:endParaRPr lang="sl-SI" sz="2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3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611488"/>
              </p:ext>
            </p:extLst>
          </p:nvPr>
        </p:nvGraphicFramePr>
        <p:xfrm>
          <a:off x="1763688" y="2276872"/>
          <a:ext cx="5832648" cy="237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16324"/>
                <a:gridCol w="2916324"/>
              </a:tblGrid>
              <a:tr h="1116124">
                <a:tc>
                  <a:txBody>
                    <a:bodyPr/>
                    <a:lstStyle/>
                    <a:p>
                      <a:pPr algn="ctr"/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Stanje </a:t>
                      </a:r>
                    </a:p>
                    <a:p>
                      <a:pPr algn="ctr"/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1.1. 2017</a:t>
                      </a:r>
                    </a:p>
                    <a:p>
                      <a:pPr algn="ctr"/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8.970,04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pPr algn="ctr"/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Stanje</a:t>
                      </a:r>
                      <a:r>
                        <a:rPr lang="sl-SI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sl-SI" b="1" baseline="0" dirty="0" smtClean="0">
                          <a:solidFill>
                            <a:schemeClr val="tx1"/>
                          </a:solidFill>
                        </a:rPr>
                        <a:t>31.12.2017</a:t>
                      </a:r>
                    </a:p>
                    <a:p>
                      <a:pPr algn="ctr"/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12.542,45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14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Pregled donacij staršev 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956368"/>
              </p:ext>
            </p:extLst>
          </p:nvPr>
        </p:nvGraphicFramePr>
        <p:xfrm>
          <a:off x="457200" y="1600200"/>
          <a:ext cx="8229600" cy="254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13/14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14/15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15/16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16/17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17/18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dirty="0" smtClean="0"/>
                        <a:t>POLOŽNICE</a:t>
                      </a:r>
                    </a:p>
                    <a:p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1.369,00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1.680,00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1.071,00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1.403,00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1.217,40</a:t>
                      </a:r>
                    </a:p>
                    <a:p>
                      <a:pPr algn="r"/>
                      <a:r>
                        <a:rPr lang="sl-SI" sz="1200" dirty="0" smtClean="0"/>
                        <a:t>(1. polletje)</a:t>
                      </a:r>
                      <a:endParaRPr lang="sl-SI" sz="12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NOVOLETNO SEJMARJENJE</a:t>
                      </a:r>
                      <a:endParaRPr lang="sl-S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3.393,00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2.973,86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3.094,19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3.034,22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4.666,13</a:t>
                      </a:r>
                    </a:p>
                    <a:p>
                      <a:pPr algn="r"/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ZAKLJUČEK ADIJO,</a:t>
                      </a:r>
                      <a:r>
                        <a:rPr lang="sl-SI" sz="1600" baseline="0" dirty="0" smtClean="0"/>
                        <a:t> </a:t>
                      </a:r>
                      <a:r>
                        <a:rPr lang="sl-SI" sz="1600" dirty="0" smtClean="0"/>
                        <a:t> ŠOLA!</a:t>
                      </a:r>
                      <a:endParaRPr lang="sl-SI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2.256,90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3.232,00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3.556,23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1.416,71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7.018,90</a:t>
                      </a:r>
                      <a:endParaRPr lang="sl-SI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7.885,86</a:t>
                      </a:r>
                      <a:endParaRPr lang="sl-SI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7.676,42</a:t>
                      </a:r>
                      <a:endParaRPr lang="sl-SI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5.853.93</a:t>
                      </a:r>
                      <a:endParaRPr lang="sl-SI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5883,53</a:t>
                      </a:r>
                      <a:endParaRPr lang="sl-SI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87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34075"/>
          </a:xfrm>
        </p:spPr>
        <p:txBody>
          <a:bodyPr/>
          <a:lstStyle/>
          <a:p>
            <a:pPr marL="0" indent="0" fontAlgn="base">
              <a:buNone/>
            </a:pPr>
            <a:endParaRPr lang="sl-SI" b="1" dirty="0"/>
          </a:p>
          <a:p>
            <a:pPr marL="0" indent="0" algn="ctr" fontAlgn="base">
              <a:buNone/>
            </a:pPr>
            <a:r>
              <a:rPr lang="sl-SI" b="1" dirty="0" smtClean="0"/>
              <a:t>Spoštovani starši, </a:t>
            </a:r>
          </a:p>
          <a:p>
            <a:pPr marL="0" indent="0" algn="ctr" fontAlgn="base">
              <a:buNone/>
            </a:pPr>
            <a:r>
              <a:rPr lang="sl-SI" b="1" dirty="0" smtClean="0"/>
              <a:t>hvala, </a:t>
            </a:r>
            <a:endParaRPr lang="sl-SI" b="1" dirty="0"/>
          </a:p>
          <a:p>
            <a:pPr marL="0" indent="0" algn="ctr" fontAlgn="base">
              <a:buNone/>
            </a:pPr>
            <a:r>
              <a:rPr lang="sl-SI" dirty="0" smtClean="0"/>
              <a:t>ker ste  vsako leto bolj </a:t>
            </a:r>
            <a:r>
              <a:rPr lang="sl-SI" b="1" dirty="0" smtClean="0"/>
              <a:t>vključeni</a:t>
            </a:r>
            <a:r>
              <a:rPr lang="sl-SI" dirty="0" smtClean="0"/>
              <a:t> v naše delo,</a:t>
            </a:r>
          </a:p>
          <a:p>
            <a:pPr marL="0" indent="0" algn="ctr" fontAlgn="base">
              <a:buNone/>
            </a:pPr>
            <a:r>
              <a:rPr lang="sl-SI" dirty="0" smtClean="0"/>
              <a:t>ker </a:t>
            </a:r>
            <a:r>
              <a:rPr lang="sl-SI" b="1" dirty="0" smtClean="0"/>
              <a:t>cenite</a:t>
            </a:r>
            <a:r>
              <a:rPr lang="sl-SI" dirty="0" smtClean="0"/>
              <a:t> naša prizadevanja in</a:t>
            </a:r>
          </a:p>
          <a:p>
            <a:pPr marL="0" indent="0" algn="ctr" fontAlgn="base">
              <a:buNone/>
            </a:pPr>
            <a:r>
              <a:rPr lang="sl-SI" dirty="0" smtClean="0"/>
              <a:t>ker skupaj razvijamo </a:t>
            </a:r>
            <a:r>
              <a:rPr lang="sl-SI" b="1" dirty="0" smtClean="0"/>
              <a:t>solidarnost</a:t>
            </a:r>
            <a:r>
              <a:rPr lang="sl-SI" dirty="0" smtClean="0"/>
              <a:t> </a:t>
            </a:r>
            <a:r>
              <a:rPr lang="sl-SI" dirty="0" smtClean="0"/>
              <a:t>ter</a:t>
            </a:r>
            <a:r>
              <a:rPr lang="sl-SI" dirty="0" smtClean="0"/>
              <a:t> </a:t>
            </a:r>
            <a:r>
              <a:rPr lang="sl-SI" b="1" dirty="0" smtClean="0"/>
              <a:t>soustvarjamo</a:t>
            </a:r>
            <a:r>
              <a:rPr lang="sl-SI" dirty="0" smtClean="0"/>
              <a:t> </a:t>
            </a:r>
            <a:r>
              <a:rPr lang="sl-SI" dirty="0"/>
              <a:t>pozitivne </a:t>
            </a:r>
            <a:r>
              <a:rPr lang="sl-SI" dirty="0" smtClean="0"/>
              <a:t>zgodbe.</a:t>
            </a:r>
          </a:p>
          <a:p>
            <a:pPr marL="0" indent="0" fontAlgn="base">
              <a:buNone/>
            </a:pPr>
            <a:endParaRPr lang="sl-SI" dirty="0"/>
          </a:p>
          <a:p>
            <a:pPr marL="0" indent="0" algn="r" fontAlgn="base">
              <a:buNone/>
            </a:pPr>
            <a:r>
              <a:rPr lang="sl-SI" sz="1800" dirty="0" smtClean="0"/>
              <a:t>UPRAVNI ODBOR </a:t>
            </a:r>
          </a:p>
          <a:p>
            <a:pPr marL="0" indent="0" algn="r" fontAlgn="base">
              <a:buNone/>
            </a:pPr>
            <a:r>
              <a:rPr lang="sl-SI" sz="1800" dirty="0" smtClean="0"/>
              <a:t>ŠOLSKEGA SKLADA OŠ VENCLJA PERKA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812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Sredinsk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Poslovni sejem</Template>
  <TotalTime>574</TotalTime>
  <Words>402</Words>
  <Application>Microsoft Office PowerPoint</Application>
  <PresentationFormat>Diaprojekcija na zaslonu (4:3)</PresentationFormat>
  <Paragraphs>128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Officeova tema</vt:lpstr>
      <vt:lpstr>ŠOLSKI SKLAD  OŠ VENCLJA PERKA </vt:lpstr>
      <vt:lpstr>PowerPointova predstavitev</vt:lpstr>
      <vt:lpstr>PowerPointova predstavitev</vt:lpstr>
      <vt:lpstr>Finančni pregled 2017 (1.1.2017 – 31.12.2017)</vt:lpstr>
      <vt:lpstr>PowerPointova predstavitev</vt:lpstr>
      <vt:lpstr>PowerPointova predstavitev</vt:lpstr>
      <vt:lpstr>Pregled donacij staršev </vt:lpstr>
      <vt:lpstr>PowerPointova predstavitev</vt:lpstr>
    </vt:vector>
  </TitlesOfParts>
  <Company>Osnovna šola Venclja Perka Domžale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ŠOLSKI SKLAD</dc:title>
  <dc:creator>Bojana Vodnjov</dc:creator>
  <cp:lastModifiedBy>Bojana Vodnjov</cp:lastModifiedBy>
  <cp:revision>19</cp:revision>
  <cp:lastPrinted>2018-02-27T08:22:48Z</cp:lastPrinted>
  <dcterms:created xsi:type="dcterms:W3CDTF">2018-01-29T08:29:09Z</dcterms:created>
  <dcterms:modified xsi:type="dcterms:W3CDTF">2018-02-28T11:07:07Z</dcterms:modified>
</cp:coreProperties>
</file>